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2" r:id="rId1"/>
  </p:sldMasterIdLst>
  <p:notesMasterIdLst>
    <p:notesMasterId r:id="rId23"/>
  </p:notesMasterIdLst>
  <p:sldIdLst>
    <p:sldId id="256" r:id="rId2"/>
    <p:sldId id="276" r:id="rId3"/>
    <p:sldId id="260" r:id="rId4"/>
    <p:sldId id="261" r:id="rId5"/>
    <p:sldId id="262" r:id="rId6"/>
    <p:sldId id="263" r:id="rId7"/>
    <p:sldId id="257" r:id="rId8"/>
    <p:sldId id="258" r:id="rId9"/>
    <p:sldId id="264" r:id="rId10"/>
    <p:sldId id="259" r:id="rId11"/>
    <p:sldId id="265" r:id="rId12"/>
    <p:sldId id="266" r:id="rId13"/>
    <p:sldId id="267" r:id="rId14"/>
    <p:sldId id="268" r:id="rId15"/>
    <p:sldId id="270" r:id="rId16"/>
    <p:sldId id="272" r:id="rId17"/>
    <p:sldId id="273" r:id="rId18"/>
    <p:sldId id="274" r:id="rId19"/>
    <p:sldId id="269" r:id="rId20"/>
    <p:sldId id="271" r:id="rId21"/>
    <p:sldId id="27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095" autoAdjust="0"/>
  </p:normalViewPr>
  <p:slideViewPr>
    <p:cSldViewPr snapToGrid="0">
      <p:cViewPr varScale="1">
        <p:scale>
          <a:sx n="87" d="100"/>
          <a:sy n="87" d="100"/>
        </p:scale>
        <p:origin x="145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A5AA9-52FC-4CD0-88E3-144D4B383F59}"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F16100DC-22F0-4B96-8D84-5A2CD76BB392}">
      <dgm:prSet phldrT="[Text]"/>
      <dgm:spPr/>
      <dgm:t>
        <a:bodyPr/>
        <a:lstStyle/>
        <a:p>
          <a:r>
            <a:rPr lang="en-US" dirty="0" smtClean="0"/>
            <a:t>1</a:t>
          </a:r>
          <a:endParaRPr lang="en-US" dirty="0"/>
        </a:p>
      </dgm:t>
    </dgm:pt>
    <dgm:pt modelId="{69F4D26F-3AC6-4887-92C5-1AFB8E05B113}" type="parTrans" cxnId="{6BDFDCA7-9378-4E3E-A956-32F6FB1E948E}">
      <dgm:prSet/>
      <dgm:spPr/>
      <dgm:t>
        <a:bodyPr/>
        <a:lstStyle/>
        <a:p>
          <a:endParaRPr lang="en-US"/>
        </a:p>
      </dgm:t>
    </dgm:pt>
    <dgm:pt modelId="{A5193023-60D4-4FD8-9B95-1EF6D046464E}" type="sibTrans" cxnId="{6BDFDCA7-9378-4E3E-A956-32F6FB1E948E}">
      <dgm:prSet/>
      <dgm:spPr/>
      <dgm:t>
        <a:bodyPr/>
        <a:lstStyle/>
        <a:p>
          <a:endParaRPr lang="en-US"/>
        </a:p>
      </dgm:t>
    </dgm:pt>
    <dgm:pt modelId="{84EC7D02-B81C-4CF7-830C-64565D0C3D3A}">
      <dgm:prSet phldrT="[Text]"/>
      <dgm:spPr/>
      <dgm:t>
        <a:bodyPr/>
        <a:lstStyle/>
        <a:p>
          <a:r>
            <a:rPr lang="en-US" dirty="0" smtClean="0"/>
            <a:t>Serious Injury</a:t>
          </a:r>
          <a:endParaRPr lang="en-US" dirty="0"/>
        </a:p>
      </dgm:t>
    </dgm:pt>
    <dgm:pt modelId="{05D3B786-B96E-436E-A3EB-DBED0BE73E43}" type="parTrans" cxnId="{A4461210-9D11-44AB-A9BE-9B8EFDC6A00F}">
      <dgm:prSet/>
      <dgm:spPr/>
      <dgm:t>
        <a:bodyPr/>
        <a:lstStyle/>
        <a:p>
          <a:endParaRPr lang="en-US"/>
        </a:p>
      </dgm:t>
    </dgm:pt>
    <dgm:pt modelId="{099257A4-241B-4B6C-A501-4D65EF51CBC9}" type="sibTrans" cxnId="{A4461210-9D11-44AB-A9BE-9B8EFDC6A00F}">
      <dgm:prSet/>
      <dgm:spPr/>
      <dgm:t>
        <a:bodyPr/>
        <a:lstStyle/>
        <a:p>
          <a:endParaRPr lang="en-US"/>
        </a:p>
      </dgm:t>
    </dgm:pt>
    <dgm:pt modelId="{AFA9C5C8-4B26-450E-B515-44BB83E9CDCE}">
      <dgm:prSet phldrT="[Text]"/>
      <dgm:spPr/>
      <dgm:t>
        <a:bodyPr/>
        <a:lstStyle/>
        <a:p>
          <a:r>
            <a:rPr lang="en-US" dirty="0" smtClean="0"/>
            <a:t>29</a:t>
          </a:r>
          <a:endParaRPr lang="en-US" dirty="0"/>
        </a:p>
      </dgm:t>
    </dgm:pt>
    <dgm:pt modelId="{8BDCCA89-48EC-4028-83E6-03AA9C1AF88A}" type="parTrans" cxnId="{63F5D148-C75B-488F-BE4F-757987228D35}">
      <dgm:prSet/>
      <dgm:spPr/>
      <dgm:t>
        <a:bodyPr/>
        <a:lstStyle/>
        <a:p>
          <a:endParaRPr lang="en-US"/>
        </a:p>
      </dgm:t>
    </dgm:pt>
    <dgm:pt modelId="{5F4C69AE-4E1F-495F-98B2-CE78E5C351A0}" type="sibTrans" cxnId="{63F5D148-C75B-488F-BE4F-757987228D35}">
      <dgm:prSet/>
      <dgm:spPr/>
      <dgm:t>
        <a:bodyPr/>
        <a:lstStyle/>
        <a:p>
          <a:endParaRPr lang="en-US"/>
        </a:p>
      </dgm:t>
    </dgm:pt>
    <dgm:pt modelId="{D858C136-8F7D-40E9-B09E-DF2847302D82}">
      <dgm:prSet phldrT="[Text]"/>
      <dgm:spPr/>
      <dgm:t>
        <a:bodyPr/>
        <a:lstStyle/>
        <a:p>
          <a:r>
            <a:rPr lang="en-US" dirty="0" smtClean="0"/>
            <a:t>Minor Injuries</a:t>
          </a:r>
          <a:endParaRPr lang="en-US" dirty="0"/>
        </a:p>
      </dgm:t>
    </dgm:pt>
    <dgm:pt modelId="{B7DD1032-0DA0-42DF-ABA7-9FF8F35E92A0}" type="parTrans" cxnId="{4236DF01-77C7-4A00-AD16-585A765221A0}">
      <dgm:prSet/>
      <dgm:spPr/>
      <dgm:t>
        <a:bodyPr/>
        <a:lstStyle/>
        <a:p>
          <a:endParaRPr lang="en-US"/>
        </a:p>
      </dgm:t>
    </dgm:pt>
    <dgm:pt modelId="{94C425FF-5F6F-44D8-AEEB-AC954370F19B}" type="sibTrans" cxnId="{4236DF01-77C7-4A00-AD16-585A765221A0}">
      <dgm:prSet/>
      <dgm:spPr/>
      <dgm:t>
        <a:bodyPr/>
        <a:lstStyle/>
        <a:p>
          <a:endParaRPr lang="en-US"/>
        </a:p>
      </dgm:t>
    </dgm:pt>
    <dgm:pt modelId="{B4982374-A991-4F08-B62D-E58DAC3B80AC}">
      <dgm:prSet phldrT="[Text]"/>
      <dgm:spPr/>
      <dgm:t>
        <a:bodyPr/>
        <a:lstStyle/>
        <a:p>
          <a:r>
            <a:rPr lang="en-US" dirty="0" smtClean="0"/>
            <a:t>300</a:t>
          </a:r>
          <a:endParaRPr lang="en-US" dirty="0"/>
        </a:p>
      </dgm:t>
    </dgm:pt>
    <dgm:pt modelId="{D32023C3-0839-4562-8E45-BBD157BEF304}" type="parTrans" cxnId="{268F3C9A-6C1A-4A58-8136-30018B65537D}">
      <dgm:prSet/>
      <dgm:spPr/>
      <dgm:t>
        <a:bodyPr/>
        <a:lstStyle/>
        <a:p>
          <a:endParaRPr lang="en-US"/>
        </a:p>
      </dgm:t>
    </dgm:pt>
    <dgm:pt modelId="{8579422F-A5B7-4980-B6B2-FFAB3DBA8BDE}" type="sibTrans" cxnId="{268F3C9A-6C1A-4A58-8136-30018B65537D}">
      <dgm:prSet/>
      <dgm:spPr/>
      <dgm:t>
        <a:bodyPr/>
        <a:lstStyle/>
        <a:p>
          <a:endParaRPr lang="en-US"/>
        </a:p>
      </dgm:t>
    </dgm:pt>
    <dgm:pt modelId="{3AAC9D42-F3F3-4376-A796-AC40368F9BB5}">
      <dgm:prSet phldrT="[Text]"/>
      <dgm:spPr/>
      <dgm:t>
        <a:bodyPr/>
        <a:lstStyle/>
        <a:p>
          <a:r>
            <a:rPr lang="en-US" dirty="0" smtClean="0"/>
            <a:t>None-Injury Accidents</a:t>
          </a:r>
          <a:endParaRPr lang="en-US" dirty="0"/>
        </a:p>
      </dgm:t>
    </dgm:pt>
    <dgm:pt modelId="{08F4D45D-29BE-4A02-B607-7BC53F8AEB43}" type="parTrans" cxnId="{C8F9506E-C75E-4C71-8D72-69E4325AA1E2}">
      <dgm:prSet/>
      <dgm:spPr/>
      <dgm:t>
        <a:bodyPr/>
        <a:lstStyle/>
        <a:p>
          <a:endParaRPr lang="en-US"/>
        </a:p>
      </dgm:t>
    </dgm:pt>
    <dgm:pt modelId="{8AC3CA3A-DC02-4FA6-A4E8-734CB89209F1}" type="sibTrans" cxnId="{C8F9506E-C75E-4C71-8D72-69E4325AA1E2}">
      <dgm:prSet/>
      <dgm:spPr/>
      <dgm:t>
        <a:bodyPr/>
        <a:lstStyle/>
        <a:p>
          <a:endParaRPr lang="en-US"/>
        </a:p>
      </dgm:t>
    </dgm:pt>
    <dgm:pt modelId="{EA6B70C1-54E0-450E-88B2-9C468E5C00DE}">
      <dgm:prSet phldrT="[Text]"/>
      <dgm:spPr/>
      <dgm:t>
        <a:bodyPr/>
        <a:lstStyle/>
        <a:p>
          <a:r>
            <a:rPr lang="en-US" dirty="0" smtClean="0"/>
            <a:t>3000</a:t>
          </a:r>
          <a:endParaRPr lang="en-US" dirty="0"/>
        </a:p>
      </dgm:t>
    </dgm:pt>
    <dgm:pt modelId="{88BA6907-DB68-4F8F-813D-6D763899A92D}" type="parTrans" cxnId="{18CD9105-7F0E-4903-90BF-3D824788549B}">
      <dgm:prSet/>
      <dgm:spPr/>
      <dgm:t>
        <a:bodyPr/>
        <a:lstStyle/>
        <a:p>
          <a:endParaRPr lang="en-US"/>
        </a:p>
      </dgm:t>
    </dgm:pt>
    <dgm:pt modelId="{873E5DB5-431E-4FBB-AA79-778637319F0D}" type="sibTrans" cxnId="{18CD9105-7F0E-4903-90BF-3D824788549B}">
      <dgm:prSet/>
      <dgm:spPr/>
      <dgm:t>
        <a:bodyPr/>
        <a:lstStyle/>
        <a:p>
          <a:endParaRPr lang="en-US"/>
        </a:p>
      </dgm:t>
    </dgm:pt>
    <dgm:pt modelId="{EEDF4AE8-43FB-467B-A365-B77C23A2C376}">
      <dgm:prSet phldrT="[Text]"/>
      <dgm:spPr/>
      <dgm:t>
        <a:bodyPr/>
        <a:lstStyle/>
        <a:p>
          <a:r>
            <a:rPr lang="en-US" dirty="0" smtClean="0"/>
            <a:t>Hazards</a:t>
          </a:r>
          <a:endParaRPr lang="en-US" dirty="0"/>
        </a:p>
      </dgm:t>
    </dgm:pt>
    <dgm:pt modelId="{881C76F3-DB94-42F2-A68C-B0A012167471}" type="parTrans" cxnId="{4AAAE662-DFB8-49A3-BB08-9F5C1F37ABD8}">
      <dgm:prSet/>
      <dgm:spPr/>
      <dgm:t>
        <a:bodyPr/>
        <a:lstStyle/>
        <a:p>
          <a:endParaRPr lang="en-US"/>
        </a:p>
      </dgm:t>
    </dgm:pt>
    <dgm:pt modelId="{6FA9BCC5-09C9-4F14-9C55-2537005A36FF}" type="sibTrans" cxnId="{4AAAE662-DFB8-49A3-BB08-9F5C1F37ABD8}">
      <dgm:prSet/>
      <dgm:spPr/>
      <dgm:t>
        <a:bodyPr/>
        <a:lstStyle/>
        <a:p>
          <a:endParaRPr lang="en-US"/>
        </a:p>
      </dgm:t>
    </dgm:pt>
    <dgm:pt modelId="{AEC7C833-94AB-474C-9926-AABA3561692B}" type="pres">
      <dgm:prSet presAssocID="{A64A5AA9-52FC-4CD0-88E3-144D4B383F59}" presName="Name0" presStyleCnt="0">
        <dgm:presLayoutVars>
          <dgm:dir/>
          <dgm:animLvl val="lvl"/>
          <dgm:resizeHandles/>
        </dgm:presLayoutVars>
      </dgm:prSet>
      <dgm:spPr/>
      <dgm:t>
        <a:bodyPr/>
        <a:lstStyle/>
        <a:p>
          <a:endParaRPr lang="en-US"/>
        </a:p>
      </dgm:t>
    </dgm:pt>
    <dgm:pt modelId="{CE1AAD41-DAAC-40E4-A437-3AFBB67D3490}" type="pres">
      <dgm:prSet presAssocID="{F16100DC-22F0-4B96-8D84-5A2CD76BB392}" presName="linNode" presStyleCnt="0"/>
      <dgm:spPr/>
    </dgm:pt>
    <dgm:pt modelId="{3088C406-FA89-48A6-A8EB-CC6298A50E20}" type="pres">
      <dgm:prSet presAssocID="{F16100DC-22F0-4B96-8D84-5A2CD76BB392}" presName="parentShp" presStyleLbl="node1" presStyleIdx="0" presStyleCnt="4">
        <dgm:presLayoutVars>
          <dgm:bulletEnabled val="1"/>
        </dgm:presLayoutVars>
      </dgm:prSet>
      <dgm:spPr/>
      <dgm:t>
        <a:bodyPr/>
        <a:lstStyle/>
        <a:p>
          <a:endParaRPr lang="en-US"/>
        </a:p>
      </dgm:t>
    </dgm:pt>
    <dgm:pt modelId="{42C31796-A8C4-4604-A90A-DCA13745684F}" type="pres">
      <dgm:prSet presAssocID="{F16100DC-22F0-4B96-8D84-5A2CD76BB392}" presName="childShp" presStyleLbl="bgAccFollowNode1" presStyleIdx="0" presStyleCnt="4">
        <dgm:presLayoutVars>
          <dgm:bulletEnabled val="1"/>
        </dgm:presLayoutVars>
      </dgm:prSet>
      <dgm:spPr/>
      <dgm:t>
        <a:bodyPr/>
        <a:lstStyle/>
        <a:p>
          <a:endParaRPr lang="en-US"/>
        </a:p>
      </dgm:t>
    </dgm:pt>
    <dgm:pt modelId="{3509D0EB-0075-4C31-AD18-AA87655FED90}" type="pres">
      <dgm:prSet presAssocID="{A5193023-60D4-4FD8-9B95-1EF6D046464E}" presName="spacing" presStyleCnt="0"/>
      <dgm:spPr/>
    </dgm:pt>
    <dgm:pt modelId="{4CE52A5C-36BC-4098-84FB-11206499D648}" type="pres">
      <dgm:prSet presAssocID="{AFA9C5C8-4B26-450E-B515-44BB83E9CDCE}" presName="linNode" presStyleCnt="0"/>
      <dgm:spPr/>
    </dgm:pt>
    <dgm:pt modelId="{168ABA6F-DCCB-4093-ABD9-CD34184EB80F}" type="pres">
      <dgm:prSet presAssocID="{AFA9C5C8-4B26-450E-B515-44BB83E9CDCE}" presName="parentShp" presStyleLbl="node1" presStyleIdx="1" presStyleCnt="4">
        <dgm:presLayoutVars>
          <dgm:bulletEnabled val="1"/>
        </dgm:presLayoutVars>
      </dgm:prSet>
      <dgm:spPr/>
      <dgm:t>
        <a:bodyPr/>
        <a:lstStyle/>
        <a:p>
          <a:endParaRPr lang="en-US"/>
        </a:p>
      </dgm:t>
    </dgm:pt>
    <dgm:pt modelId="{8A1EF07B-9C45-4240-91C5-91074442B6EE}" type="pres">
      <dgm:prSet presAssocID="{AFA9C5C8-4B26-450E-B515-44BB83E9CDCE}" presName="childShp" presStyleLbl="bgAccFollowNode1" presStyleIdx="1" presStyleCnt="4">
        <dgm:presLayoutVars>
          <dgm:bulletEnabled val="1"/>
        </dgm:presLayoutVars>
      </dgm:prSet>
      <dgm:spPr/>
      <dgm:t>
        <a:bodyPr/>
        <a:lstStyle/>
        <a:p>
          <a:endParaRPr lang="en-US"/>
        </a:p>
      </dgm:t>
    </dgm:pt>
    <dgm:pt modelId="{472C954E-3023-4619-9E80-E6ECBCBAFC68}" type="pres">
      <dgm:prSet presAssocID="{5F4C69AE-4E1F-495F-98B2-CE78E5C351A0}" presName="spacing" presStyleCnt="0"/>
      <dgm:spPr/>
    </dgm:pt>
    <dgm:pt modelId="{B38223CB-511A-4EC4-828C-742C2FC94253}" type="pres">
      <dgm:prSet presAssocID="{B4982374-A991-4F08-B62D-E58DAC3B80AC}" presName="linNode" presStyleCnt="0"/>
      <dgm:spPr/>
    </dgm:pt>
    <dgm:pt modelId="{5A5B0BBA-BF8E-46E6-B729-5B6257C6BE0E}" type="pres">
      <dgm:prSet presAssocID="{B4982374-A991-4F08-B62D-E58DAC3B80AC}" presName="parentShp" presStyleLbl="node1" presStyleIdx="2" presStyleCnt="4">
        <dgm:presLayoutVars>
          <dgm:bulletEnabled val="1"/>
        </dgm:presLayoutVars>
      </dgm:prSet>
      <dgm:spPr/>
      <dgm:t>
        <a:bodyPr/>
        <a:lstStyle/>
        <a:p>
          <a:endParaRPr lang="en-US"/>
        </a:p>
      </dgm:t>
    </dgm:pt>
    <dgm:pt modelId="{E0BEDEBC-15E1-4ED6-ADE2-119AD600BFFC}" type="pres">
      <dgm:prSet presAssocID="{B4982374-A991-4F08-B62D-E58DAC3B80AC}" presName="childShp" presStyleLbl="bgAccFollowNode1" presStyleIdx="2" presStyleCnt="4">
        <dgm:presLayoutVars>
          <dgm:bulletEnabled val="1"/>
        </dgm:presLayoutVars>
      </dgm:prSet>
      <dgm:spPr/>
      <dgm:t>
        <a:bodyPr/>
        <a:lstStyle/>
        <a:p>
          <a:endParaRPr lang="en-US"/>
        </a:p>
      </dgm:t>
    </dgm:pt>
    <dgm:pt modelId="{E8D7C714-6622-4A0A-9273-A141C4E7A8F1}" type="pres">
      <dgm:prSet presAssocID="{8579422F-A5B7-4980-B6B2-FFAB3DBA8BDE}" presName="spacing" presStyleCnt="0"/>
      <dgm:spPr/>
    </dgm:pt>
    <dgm:pt modelId="{0A181C2D-D90B-4BC2-A006-12C6F28CB31D}" type="pres">
      <dgm:prSet presAssocID="{EA6B70C1-54E0-450E-88B2-9C468E5C00DE}" presName="linNode" presStyleCnt="0"/>
      <dgm:spPr/>
    </dgm:pt>
    <dgm:pt modelId="{17FB15B2-A1FC-4EEB-BBC4-257BE5A8884C}" type="pres">
      <dgm:prSet presAssocID="{EA6B70C1-54E0-450E-88B2-9C468E5C00DE}" presName="parentShp" presStyleLbl="node1" presStyleIdx="3" presStyleCnt="4">
        <dgm:presLayoutVars>
          <dgm:bulletEnabled val="1"/>
        </dgm:presLayoutVars>
      </dgm:prSet>
      <dgm:spPr/>
      <dgm:t>
        <a:bodyPr/>
        <a:lstStyle/>
        <a:p>
          <a:endParaRPr lang="en-US"/>
        </a:p>
      </dgm:t>
    </dgm:pt>
    <dgm:pt modelId="{354BC179-B712-4106-B4BC-F629A1DF1ABC}" type="pres">
      <dgm:prSet presAssocID="{EA6B70C1-54E0-450E-88B2-9C468E5C00DE}" presName="childShp" presStyleLbl="bgAccFollowNode1" presStyleIdx="3" presStyleCnt="4">
        <dgm:presLayoutVars>
          <dgm:bulletEnabled val="1"/>
        </dgm:presLayoutVars>
      </dgm:prSet>
      <dgm:spPr/>
      <dgm:t>
        <a:bodyPr/>
        <a:lstStyle/>
        <a:p>
          <a:endParaRPr lang="en-US"/>
        </a:p>
      </dgm:t>
    </dgm:pt>
  </dgm:ptLst>
  <dgm:cxnLst>
    <dgm:cxn modelId="{268F3C9A-6C1A-4A58-8136-30018B65537D}" srcId="{A64A5AA9-52FC-4CD0-88E3-144D4B383F59}" destId="{B4982374-A991-4F08-B62D-E58DAC3B80AC}" srcOrd="2" destOrd="0" parTransId="{D32023C3-0839-4562-8E45-BBD157BEF304}" sibTransId="{8579422F-A5B7-4980-B6B2-FFAB3DBA8BDE}"/>
    <dgm:cxn modelId="{4162B640-0A06-441F-9960-9B9FBFB9D85C}" type="presOf" srcId="{B4982374-A991-4F08-B62D-E58DAC3B80AC}" destId="{5A5B0BBA-BF8E-46E6-B729-5B6257C6BE0E}" srcOrd="0" destOrd="0" presId="urn:microsoft.com/office/officeart/2005/8/layout/vList6"/>
    <dgm:cxn modelId="{413609C7-2A39-4D93-8E39-CFD963F3FFDF}" type="presOf" srcId="{EEDF4AE8-43FB-467B-A365-B77C23A2C376}" destId="{354BC179-B712-4106-B4BC-F629A1DF1ABC}" srcOrd="0" destOrd="0" presId="urn:microsoft.com/office/officeart/2005/8/layout/vList6"/>
    <dgm:cxn modelId="{F676CABB-257D-4187-BE4B-AAD3B8D763CF}" type="presOf" srcId="{AFA9C5C8-4B26-450E-B515-44BB83E9CDCE}" destId="{168ABA6F-DCCB-4093-ABD9-CD34184EB80F}" srcOrd="0" destOrd="0" presId="urn:microsoft.com/office/officeart/2005/8/layout/vList6"/>
    <dgm:cxn modelId="{CA30EC0E-8854-4AC5-825C-795067FF12B2}" type="presOf" srcId="{EA6B70C1-54E0-450E-88B2-9C468E5C00DE}" destId="{17FB15B2-A1FC-4EEB-BBC4-257BE5A8884C}" srcOrd="0" destOrd="0" presId="urn:microsoft.com/office/officeart/2005/8/layout/vList6"/>
    <dgm:cxn modelId="{F054CF9F-4CF2-4C85-B1DC-521D24DCD7BE}" type="presOf" srcId="{F16100DC-22F0-4B96-8D84-5A2CD76BB392}" destId="{3088C406-FA89-48A6-A8EB-CC6298A50E20}" srcOrd="0" destOrd="0" presId="urn:microsoft.com/office/officeart/2005/8/layout/vList6"/>
    <dgm:cxn modelId="{63F5D148-C75B-488F-BE4F-757987228D35}" srcId="{A64A5AA9-52FC-4CD0-88E3-144D4B383F59}" destId="{AFA9C5C8-4B26-450E-B515-44BB83E9CDCE}" srcOrd="1" destOrd="0" parTransId="{8BDCCA89-48EC-4028-83E6-03AA9C1AF88A}" sibTransId="{5F4C69AE-4E1F-495F-98B2-CE78E5C351A0}"/>
    <dgm:cxn modelId="{4236DF01-77C7-4A00-AD16-585A765221A0}" srcId="{AFA9C5C8-4B26-450E-B515-44BB83E9CDCE}" destId="{D858C136-8F7D-40E9-B09E-DF2847302D82}" srcOrd="0" destOrd="0" parTransId="{B7DD1032-0DA0-42DF-ABA7-9FF8F35E92A0}" sibTransId="{94C425FF-5F6F-44D8-AEEB-AC954370F19B}"/>
    <dgm:cxn modelId="{51C36AB9-073E-4361-A20F-002A90D27C21}" type="presOf" srcId="{D858C136-8F7D-40E9-B09E-DF2847302D82}" destId="{8A1EF07B-9C45-4240-91C5-91074442B6EE}" srcOrd="0" destOrd="0" presId="urn:microsoft.com/office/officeart/2005/8/layout/vList6"/>
    <dgm:cxn modelId="{6BDFDCA7-9378-4E3E-A956-32F6FB1E948E}" srcId="{A64A5AA9-52FC-4CD0-88E3-144D4B383F59}" destId="{F16100DC-22F0-4B96-8D84-5A2CD76BB392}" srcOrd="0" destOrd="0" parTransId="{69F4D26F-3AC6-4887-92C5-1AFB8E05B113}" sibTransId="{A5193023-60D4-4FD8-9B95-1EF6D046464E}"/>
    <dgm:cxn modelId="{A4461210-9D11-44AB-A9BE-9B8EFDC6A00F}" srcId="{F16100DC-22F0-4B96-8D84-5A2CD76BB392}" destId="{84EC7D02-B81C-4CF7-830C-64565D0C3D3A}" srcOrd="0" destOrd="0" parTransId="{05D3B786-B96E-436E-A3EB-DBED0BE73E43}" sibTransId="{099257A4-241B-4B6C-A501-4D65EF51CBC9}"/>
    <dgm:cxn modelId="{4AAAE662-DFB8-49A3-BB08-9F5C1F37ABD8}" srcId="{EA6B70C1-54E0-450E-88B2-9C468E5C00DE}" destId="{EEDF4AE8-43FB-467B-A365-B77C23A2C376}" srcOrd="0" destOrd="0" parTransId="{881C76F3-DB94-42F2-A68C-B0A012167471}" sibTransId="{6FA9BCC5-09C9-4F14-9C55-2537005A36FF}"/>
    <dgm:cxn modelId="{D704726E-612F-4179-9BBF-8D0422D33F43}" type="presOf" srcId="{A64A5AA9-52FC-4CD0-88E3-144D4B383F59}" destId="{AEC7C833-94AB-474C-9926-AABA3561692B}" srcOrd="0" destOrd="0" presId="urn:microsoft.com/office/officeart/2005/8/layout/vList6"/>
    <dgm:cxn modelId="{1E001ECA-47B9-40BA-8688-45096F55BEF7}" type="presOf" srcId="{84EC7D02-B81C-4CF7-830C-64565D0C3D3A}" destId="{42C31796-A8C4-4604-A90A-DCA13745684F}" srcOrd="0" destOrd="0" presId="urn:microsoft.com/office/officeart/2005/8/layout/vList6"/>
    <dgm:cxn modelId="{978202D1-E118-485D-9657-C6C282226797}" type="presOf" srcId="{3AAC9D42-F3F3-4376-A796-AC40368F9BB5}" destId="{E0BEDEBC-15E1-4ED6-ADE2-119AD600BFFC}" srcOrd="0" destOrd="0" presId="urn:microsoft.com/office/officeart/2005/8/layout/vList6"/>
    <dgm:cxn modelId="{C8F9506E-C75E-4C71-8D72-69E4325AA1E2}" srcId="{B4982374-A991-4F08-B62D-E58DAC3B80AC}" destId="{3AAC9D42-F3F3-4376-A796-AC40368F9BB5}" srcOrd="0" destOrd="0" parTransId="{08F4D45D-29BE-4A02-B607-7BC53F8AEB43}" sibTransId="{8AC3CA3A-DC02-4FA6-A4E8-734CB89209F1}"/>
    <dgm:cxn modelId="{18CD9105-7F0E-4903-90BF-3D824788549B}" srcId="{A64A5AA9-52FC-4CD0-88E3-144D4B383F59}" destId="{EA6B70C1-54E0-450E-88B2-9C468E5C00DE}" srcOrd="3" destOrd="0" parTransId="{88BA6907-DB68-4F8F-813D-6D763899A92D}" sibTransId="{873E5DB5-431E-4FBB-AA79-778637319F0D}"/>
    <dgm:cxn modelId="{77F4A03E-E6BE-4DBE-A107-FC0EB1B4D4CD}" type="presParOf" srcId="{AEC7C833-94AB-474C-9926-AABA3561692B}" destId="{CE1AAD41-DAAC-40E4-A437-3AFBB67D3490}" srcOrd="0" destOrd="0" presId="urn:microsoft.com/office/officeart/2005/8/layout/vList6"/>
    <dgm:cxn modelId="{3830E211-DA49-43C5-92C1-AA832168FF33}" type="presParOf" srcId="{CE1AAD41-DAAC-40E4-A437-3AFBB67D3490}" destId="{3088C406-FA89-48A6-A8EB-CC6298A50E20}" srcOrd="0" destOrd="0" presId="urn:microsoft.com/office/officeart/2005/8/layout/vList6"/>
    <dgm:cxn modelId="{3AFA9989-7F52-4A64-A276-D278953CEA66}" type="presParOf" srcId="{CE1AAD41-DAAC-40E4-A437-3AFBB67D3490}" destId="{42C31796-A8C4-4604-A90A-DCA13745684F}" srcOrd="1" destOrd="0" presId="urn:microsoft.com/office/officeart/2005/8/layout/vList6"/>
    <dgm:cxn modelId="{EC53893D-4D98-477A-939D-8CFE6A5A44F2}" type="presParOf" srcId="{AEC7C833-94AB-474C-9926-AABA3561692B}" destId="{3509D0EB-0075-4C31-AD18-AA87655FED90}" srcOrd="1" destOrd="0" presId="urn:microsoft.com/office/officeart/2005/8/layout/vList6"/>
    <dgm:cxn modelId="{5E9FB69F-E0FF-432B-A0F0-07C74D3D3797}" type="presParOf" srcId="{AEC7C833-94AB-474C-9926-AABA3561692B}" destId="{4CE52A5C-36BC-4098-84FB-11206499D648}" srcOrd="2" destOrd="0" presId="urn:microsoft.com/office/officeart/2005/8/layout/vList6"/>
    <dgm:cxn modelId="{A93F9752-61D4-45C7-9016-0C77E171C03D}" type="presParOf" srcId="{4CE52A5C-36BC-4098-84FB-11206499D648}" destId="{168ABA6F-DCCB-4093-ABD9-CD34184EB80F}" srcOrd="0" destOrd="0" presId="urn:microsoft.com/office/officeart/2005/8/layout/vList6"/>
    <dgm:cxn modelId="{5F66B8B7-C69B-4950-9982-9C5B28BB2BE8}" type="presParOf" srcId="{4CE52A5C-36BC-4098-84FB-11206499D648}" destId="{8A1EF07B-9C45-4240-91C5-91074442B6EE}" srcOrd="1" destOrd="0" presId="urn:microsoft.com/office/officeart/2005/8/layout/vList6"/>
    <dgm:cxn modelId="{6A76B73C-E644-4394-8EC1-A8CC27D20303}" type="presParOf" srcId="{AEC7C833-94AB-474C-9926-AABA3561692B}" destId="{472C954E-3023-4619-9E80-E6ECBCBAFC68}" srcOrd="3" destOrd="0" presId="urn:microsoft.com/office/officeart/2005/8/layout/vList6"/>
    <dgm:cxn modelId="{FF860CA9-40FA-4497-BB9C-173286862A24}" type="presParOf" srcId="{AEC7C833-94AB-474C-9926-AABA3561692B}" destId="{B38223CB-511A-4EC4-828C-742C2FC94253}" srcOrd="4" destOrd="0" presId="urn:microsoft.com/office/officeart/2005/8/layout/vList6"/>
    <dgm:cxn modelId="{5C6BCFD4-49E7-44EC-86E0-C66795E15AAC}" type="presParOf" srcId="{B38223CB-511A-4EC4-828C-742C2FC94253}" destId="{5A5B0BBA-BF8E-46E6-B729-5B6257C6BE0E}" srcOrd="0" destOrd="0" presId="urn:microsoft.com/office/officeart/2005/8/layout/vList6"/>
    <dgm:cxn modelId="{655EDA23-D1D5-4F63-859A-41FC38B5161A}" type="presParOf" srcId="{B38223CB-511A-4EC4-828C-742C2FC94253}" destId="{E0BEDEBC-15E1-4ED6-ADE2-119AD600BFFC}" srcOrd="1" destOrd="0" presId="urn:microsoft.com/office/officeart/2005/8/layout/vList6"/>
    <dgm:cxn modelId="{DE2FC36C-19E1-4517-960C-BC62D254BB41}" type="presParOf" srcId="{AEC7C833-94AB-474C-9926-AABA3561692B}" destId="{E8D7C714-6622-4A0A-9273-A141C4E7A8F1}" srcOrd="5" destOrd="0" presId="urn:microsoft.com/office/officeart/2005/8/layout/vList6"/>
    <dgm:cxn modelId="{36E962AF-857B-4FED-8617-08B02273C49A}" type="presParOf" srcId="{AEC7C833-94AB-474C-9926-AABA3561692B}" destId="{0A181C2D-D90B-4BC2-A006-12C6F28CB31D}" srcOrd="6" destOrd="0" presId="urn:microsoft.com/office/officeart/2005/8/layout/vList6"/>
    <dgm:cxn modelId="{FB83DE02-596A-4722-B541-6E5C0C787423}" type="presParOf" srcId="{0A181C2D-D90B-4BC2-A006-12C6F28CB31D}" destId="{17FB15B2-A1FC-4EEB-BBC4-257BE5A8884C}" srcOrd="0" destOrd="0" presId="urn:microsoft.com/office/officeart/2005/8/layout/vList6"/>
    <dgm:cxn modelId="{37C42C7E-513B-4C91-A1CF-3322284FEDF5}" type="presParOf" srcId="{0A181C2D-D90B-4BC2-A006-12C6F28CB31D}" destId="{354BC179-B712-4106-B4BC-F629A1DF1AB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8B3C6A-18CA-440B-A67F-34B38D7A2798}" type="doc">
      <dgm:prSet loTypeId="urn:microsoft.com/office/officeart/2005/8/layout/matrix3" loCatId="matrix" qsTypeId="urn:microsoft.com/office/officeart/2005/8/quickstyle/3d3" qsCatId="3D" csTypeId="urn:microsoft.com/office/officeart/2005/8/colors/colorful1" csCatId="colorful" phldr="1"/>
      <dgm:spPr/>
      <dgm:t>
        <a:bodyPr/>
        <a:lstStyle/>
        <a:p>
          <a:endParaRPr lang="en-US"/>
        </a:p>
      </dgm:t>
    </dgm:pt>
    <dgm:pt modelId="{80DD550B-8132-495E-82F1-2E6D8A233DEE}">
      <dgm:prSet phldrT="[Text]" custT="1"/>
      <dgm:spPr/>
      <dgm:t>
        <a:bodyPr/>
        <a:lstStyle/>
        <a:p>
          <a:pPr algn="ctr"/>
          <a:r>
            <a:rPr lang="en-US" sz="2800" b="1" u="sng" dirty="0" smtClean="0"/>
            <a:t>Superintendent</a:t>
          </a:r>
          <a:endParaRPr lang="en-US" sz="2800" b="1" u="sng" dirty="0"/>
        </a:p>
      </dgm:t>
    </dgm:pt>
    <dgm:pt modelId="{0D3A4BF2-C5FC-4AA3-991E-ABA6BC1EFC4E}" type="parTrans" cxnId="{38AEFC06-507D-4588-B0A3-99D77051F16F}">
      <dgm:prSet/>
      <dgm:spPr/>
      <dgm:t>
        <a:bodyPr/>
        <a:lstStyle/>
        <a:p>
          <a:endParaRPr lang="en-US"/>
        </a:p>
      </dgm:t>
    </dgm:pt>
    <dgm:pt modelId="{6F16D5D2-1460-42A1-A16D-1F312051718A}" type="sibTrans" cxnId="{38AEFC06-507D-4588-B0A3-99D77051F16F}">
      <dgm:prSet/>
      <dgm:spPr/>
      <dgm:t>
        <a:bodyPr/>
        <a:lstStyle/>
        <a:p>
          <a:endParaRPr lang="en-US"/>
        </a:p>
      </dgm:t>
    </dgm:pt>
    <dgm:pt modelId="{EE6038DF-5E64-4AE1-87DE-AD392DACF245}">
      <dgm:prSet phldrT="[Text]" custT="1"/>
      <dgm:spPr/>
      <dgm:t>
        <a:bodyPr/>
        <a:lstStyle/>
        <a:p>
          <a:pPr algn="ctr"/>
          <a:r>
            <a:rPr lang="en-US" sz="2800" b="1" u="sng" dirty="0" smtClean="0"/>
            <a:t>Administrator</a:t>
          </a:r>
          <a:endParaRPr lang="en-US" sz="2800" b="1" u="sng" dirty="0"/>
        </a:p>
      </dgm:t>
    </dgm:pt>
    <dgm:pt modelId="{7E561C95-CE2D-4221-B060-2ECF5ABC7C0C}" type="parTrans" cxnId="{E103C9D1-F2FB-4BCA-8FEE-6A699274FD8C}">
      <dgm:prSet/>
      <dgm:spPr/>
      <dgm:t>
        <a:bodyPr/>
        <a:lstStyle/>
        <a:p>
          <a:endParaRPr lang="en-US"/>
        </a:p>
      </dgm:t>
    </dgm:pt>
    <dgm:pt modelId="{7D288B57-8F8F-45FA-9F96-06B8093BE1A7}" type="sibTrans" cxnId="{E103C9D1-F2FB-4BCA-8FEE-6A699274FD8C}">
      <dgm:prSet/>
      <dgm:spPr/>
      <dgm:t>
        <a:bodyPr/>
        <a:lstStyle/>
        <a:p>
          <a:endParaRPr lang="en-US"/>
        </a:p>
      </dgm:t>
    </dgm:pt>
    <dgm:pt modelId="{3D3CA883-A74A-4E53-A0B2-9AC6EF3C40DD}">
      <dgm:prSet phldrT="[Text]" custT="1"/>
      <dgm:spPr/>
      <dgm:t>
        <a:bodyPr/>
        <a:lstStyle/>
        <a:p>
          <a:pPr algn="ctr"/>
          <a:r>
            <a:rPr lang="en-US" sz="2800" b="1" u="sng" dirty="0" smtClean="0"/>
            <a:t>Employee</a:t>
          </a:r>
          <a:endParaRPr lang="en-US" sz="2800" b="1" u="sng" dirty="0"/>
        </a:p>
      </dgm:t>
    </dgm:pt>
    <dgm:pt modelId="{6C7B7487-C5A3-4DD6-A426-86B64F20516D}" type="parTrans" cxnId="{C3496C26-804F-412E-9409-5226CFB7CD71}">
      <dgm:prSet/>
      <dgm:spPr/>
      <dgm:t>
        <a:bodyPr/>
        <a:lstStyle/>
        <a:p>
          <a:endParaRPr lang="en-US"/>
        </a:p>
      </dgm:t>
    </dgm:pt>
    <dgm:pt modelId="{635C3FC1-95E3-4C26-BF14-5DE472AD4A78}" type="sibTrans" cxnId="{C3496C26-804F-412E-9409-5226CFB7CD71}">
      <dgm:prSet/>
      <dgm:spPr/>
      <dgm:t>
        <a:bodyPr/>
        <a:lstStyle/>
        <a:p>
          <a:endParaRPr lang="en-US"/>
        </a:p>
      </dgm:t>
    </dgm:pt>
    <dgm:pt modelId="{CE6A12CE-6A3A-47AC-A5A6-673B160C0915}">
      <dgm:prSet phldrT="[Text]" custT="1"/>
      <dgm:spPr/>
      <dgm:t>
        <a:bodyPr/>
        <a:lstStyle/>
        <a:p>
          <a:pPr algn="ctr"/>
          <a:r>
            <a:rPr lang="en-US" sz="2800" b="1" u="sng" dirty="0" smtClean="0"/>
            <a:t>Safety Office</a:t>
          </a:r>
          <a:endParaRPr lang="en-US" sz="2800" b="1" u="sng" dirty="0"/>
        </a:p>
      </dgm:t>
    </dgm:pt>
    <dgm:pt modelId="{8324D867-CD23-4E95-A671-BFE6FE187304}" type="parTrans" cxnId="{1B137828-8F7B-4582-BB16-73E3E2235CBA}">
      <dgm:prSet/>
      <dgm:spPr/>
      <dgm:t>
        <a:bodyPr/>
        <a:lstStyle/>
        <a:p>
          <a:endParaRPr lang="en-US"/>
        </a:p>
      </dgm:t>
    </dgm:pt>
    <dgm:pt modelId="{E26270D7-113E-4BF5-A1FC-C2CBC9BD97C5}" type="sibTrans" cxnId="{1B137828-8F7B-4582-BB16-73E3E2235CBA}">
      <dgm:prSet/>
      <dgm:spPr/>
      <dgm:t>
        <a:bodyPr/>
        <a:lstStyle/>
        <a:p>
          <a:endParaRPr lang="en-US"/>
        </a:p>
      </dgm:t>
    </dgm:pt>
    <dgm:pt modelId="{D573DCCE-DA69-4D27-8635-AF20C5917BC6}">
      <dgm:prSet phldrT="[Text]" custT="1"/>
      <dgm:spPr/>
      <dgm:t>
        <a:bodyPr/>
        <a:lstStyle/>
        <a:p>
          <a:pPr algn="l"/>
          <a:r>
            <a:rPr lang="en-US" sz="2000" b="1" dirty="0" smtClean="0"/>
            <a:t>Overall Responsibility</a:t>
          </a:r>
          <a:endParaRPr lang="en-US" sz="2000" b="1" dirty="0"/>
        </a:p>
      </dgm:t>
    </dgm:pt>
    <dgm:pt modelId="{C7C01CF6-CF9D-4CDA-BC3C-939255862DFF}" type="parTrans" cxnId="{2613A6A8-41CF-43DB-AE0E-4552A6DDFF3F}">
      <dgm:prSet/>
      <dgm:spPr/>
      <dgm:t>
        <a:bodyPr/>
        <a:lstStyle/>
        <a:p>
          <a:endParaRPr lang="en-US"/>
        </a:p>
      </dgm:t>
    </dgm:pt>
    <dgm:pt modelId="{C2B53232-73FB-4BCF-ACFF-B69688A8CAED}" type="sibTrans" cxnId="{2613A6A8-41CF-43DB-AE0E-4552A6DDFF3F}">
      <dgm:prSet/>
      <dgm:spPr/>
      <dgm:t>
        <a:bodyPr/>
        <a:lstStyle/>
        <a:p>
          <a:endParaRPr lang="en-US"/>
        </a:p>
      </dgm:t>
    </dgm:pt>
    <dgm:pt modelId="{BB6B4277-1027-4BF9-9F40-94F7D9211C8F}">
      <dgm:prSet phldrT="[Text]" custT="1"/>
      <dgm:spPr/>
      <dgm:t>
        <a:bodyPr/>
        <a:lstStyle/>
        <a:p>
          <a:pPr algn="l"/>
          <a:r>
            <a:rPr lang="en-US" sz="2200" b="1" dirty="0" smtClean="0"/>
            <a:t>Site Responsibility</a:t>
          </a:r>
          <a:endParaRPr lang="en-US" sz="2200" b="1" dirty="0"/>
        </a:p>
      </dgm:t>
    </dgm:pt>
    <dgm:pt modelId="{5BF96C4C-30D8-4C13-8077-FE21816330CA}" type="parTrans" cxnId="{8211CCFA-7578-4BA4-B068-DFA46ABD6BBD}">
      <dgm:prSet/>
      <dgm:spPr/>
      <dgm:t>
        <a:bodyPr/>
        <a:lstStyle/>
        <a:p>
          <a:endParaRPr lang="en-US"/>
        </a:p>
      </dgm:t>
    </dgm:pt>
    <dgm:pt modelId="{B4AF9322-9EA4-4938-BD08-E759DDD591C3}" type="sibTrans" cxnId="{8211CCFA-7578-4BA4-B068-DFA46ABD6BBD}">
      <dgm:prSet/>
      <dgm:spPr/>
      <dgm:t>
        <a:bodyPr/>
        <a:lstStyle/>
        <a:p>
          <a:endParaRPr lang="en-US"/>
        </a:p>
      </dgm:t>
    </dgm:pt>
    <dgm:pt modelId="{B57E6329-8658-422B-B8DC-1DA65B604974}">
      <dgm:prSet phldrT="[Text]" custT="1"/>
      <dgm:spPr/>
      <dgm:t>
        <a:bodyPr/>
        <a:lstStyle/>
        <a:p>
          <a:pPr algn="l"/>
          <a:r>
            <a:rPr lang="en-US" sz="2000" b="1" dirty="0" smtClean="0"/>
            <a:t>Follow Safety &amp; Health Codes/Regulations</a:t>
          </a:r>
          <a:endParaRPr lang="en-US" sz="2000" b="1" dirty="0"/>
        </a:p>
      </dgm:t>
    </dgm:pt>
    <dgm:pt modelId="{BFB1F2F7-EC92-4B08-9326-DE6700AEF5F9}" type="parTrans" cxnId="{E570700D-93BA-4A9F-B2E2-01374D4A051F}">
      <dgm:prSet/>
      <dgm:spPr/>
      <dgm:t>
        <a:bodyPr/>
        <a:lstStyle/>
        <a:p>
          <a:endParaRPr lang="en-US"/>
        </a:p>
      </dgm:t>
    </dgm:pt>
    <dgm:pt modelId="{EEA9CAEF-A950-4348-9A39-9E48B68A480C}" type="sibTrans" cxnId="{E570700D-93BA-4A9F-B2E2-01374D4A051F}">
      <dgm:prSet/>
      <dgm:spPr/>
      <dgm:t>
        <a:bodyPr/>
        <a:lstStyle/>
        <a:p>
          <a:endParaRPr lang="en-US"/>
        </a:p>
      </dgm:t>
    </dgm:pt>
    <dgm:pt modelId="{8435A98D-8F51-429B-A9EF-F6A7249DF830}">
      <dgm:prSet phldrT="[Text]" custT="1"/>
      <dgm:spPr/>
      <dgm:t>
        <a:bodyPr/>
        <a:lstStyle/>
        <a:p>
          <a:pPr algn="l"/>
          <a:r>
            <a:rPr lang="en-US" sz="2000" b="1" dirty="0" smtClean="0"/>
            <a:t>Develop &amp; Maintain Program</a:t>
          </a:r>
          <a:endParaRPr lang="en-US" sz="2000" b="1" dirty="0"/>
        </a:p>
      </dgm:t>
    </dgm:pt>
    <dgm:pt modelId="{D4E0C83D-2022-4B34-8609-3F2E85AE8B7D}" type="parTrans" cxnId="{9734ED68-74B5-44CC-9661-69FFF6CF84D2}">
      <dgm:prSet/>
      <dgm:spPr/>
      <dgm:t>
        <a:bodyPr/>
        <a:lstStyle/>
        <a:p>
          <a:endParaRPr lang="en-US"/>
        </a:p>
      </dgm:t>
    </dgm:pt>
    <dgm:pt modelId="{B7D4148F-B79A-48A1-A349-9ED6EF60EF7C}" type="sibTrans" cxnId="{9734ED68-74B5-44CC-9661-69FFF6CF84D2}">
      <dgm:prSet/>
      <dgm:spPr/>
      <dgm:t>
        <a:bodyPr/>
        <a:lstStyle/>
        <a:p>
          <a:endParaRPr lang="en-US"/>
        </a:p>
      </dgm:t>
    </dgm:pt>
    <dgm:pt modelId="{E1C1708F-3E98-4A1B-AD3F-259D1C06DFF0}" type="pres">
      <dgm:prSet presAssocID="{688B3C6A-18CA-440B-A67F-34B38D7A2798}" presName="matrix" presStyleCnt="0">
        <dgm:presLayoutVars>
          <dgm:chMax val="1"/>
          <dgm:dir/>
          <dgm:resizeHandles val="exact"/>
        </dgm:presLayoutVars>
      </dgm:prSet>
      <dgm:spPr/>
      <dgm:t>
        <a:bodyPr/>
        <a:lstStyle/>
        <a:p>
          <a:endParaRPr lang="en-US"/>
        </a:p>
      </dgm:t>
    </dgm:pt>
    <dgm:pt modelId="{BFE1D97D-4910-4F09-9CBD-B6B8F15AB2F9}" type="pres">
      <dgm:prSet presAssocID="{688B3C6A-18CA-440B-A67F-34B38D7A2798}" presName="diamond" presStyleLbl="bgShp" presStyleIdx="0" presStyleCnt="1" custScaleX="113798"/>
      <dgm:spPr/>
    </dgm:pt>
    <dgm:pt modelId="{50442BA7-ABBD-4419-98E0-AC0216DB8659}" type="pres">
      <dgm:prSet presAssocID="{688B3C6A-18CA-440B-A67F-34B38D7A2798}" presName="quad1" presStyleLbl="node1" presStyleIdx="0" presStyleCnt="4" custScaleX="165186" custLinFactNeighborX="-25543">
        <dgm:presLayoutVars>
          <dgm:chMax val="0"/>
          <dgm:chPref val="0"/>
          <dgm:bulletEnabled val="1"/>
        </dgm:presLayoutVars>
      </dgm:prSet>
      <dgm:spPr/>
      <dgm:t>
        <a:bodyPr/>
        <a:lstStyle/>
        <a:p>
          <a:endParaRPr lang="en-US"/>
        </a:p>
      </dgm:t>
    </dgm:pt>
    <dgm:pt modelId="{6ECD96CB-82B4-425D-B116-325B9D80332E}" type="pres">
      <dgm:prSet presAssocID="{688B3C6A-18CA-440B-A67F-34B38D7A2798}" presName="quad2" presStyleLbl="node1" presStyleIdx="1" presStyleCnt="4" custScaleX="164303" custLinFactNeighborX="30521" custLinFactNeighborY="623">
        <dgm:presLayoutVars>
          <dgm:chMax val="0"/>
          <dgm:chPref val="0"/>
          <dgm:bulletEnabled val="1"/>
        </dgm:presLayoutVars>
      </dgm:prSet>
      <dgm:spPr/>
      <dgm:t>
        <a:bodyPr/>
        <a:lstStyle/>
        <a:p>
          <a:endParaRPr lang="en-US"/>
        </a:p>
      </dgm:t>
    </dgm:pt>
    <dgm:pt modelId="{5071ECB9-862E-44CA-9F83-62C236C6D156}" type="pres">
      <dgm:prSet presAssocID="{688B3C6A-18CA-440B-A67F-34B38D7A2798}" presName="quad3" presStyleLbl="node1" presStyleIdx="2" presStyleCnt="4" custScaleX="163041" custLinFactNeighborX="-27412">
        <dgm:presLayoutVars>
          <dgm:chMax val="0"/>
          <dgm:chPref val="0"/>
          <dgm:bulletEnabled val="1"/>
        </dgm:presLayoutVars>
      </dgm:prSet>
      <dgm:spPr/>
      <dgm:t>
        <a:bodyPr/>
        <a:lstStyle/>
        <a:p>
          <a:endParaRPr lang="en-US"/>
        </a:p>
      </dgm:t>
    </dgm:pt>
    <dgm:pt modelId="{9692EFA9-07A3-404B-B767-616FC718412E}" type="pres">
      <dgm:prSet presAssocID="{688B3C6A-18CA-440B-A67F-34B38D7A2798}" presName="quad4" presStyleLbl="node1" presStyleIdx="3" presStyleCnt="4" custScaleX="168361" custLinFactNeighborX="29279">
        <dgm:presLayoutVars>
          <dgm:chMax val="0"/>
          <dgm:chPref val="0"/>
          <dgm:bulletEnabled val="1"/>
        </dgm:presLayoutVars>
      </dgm:prSet>
      <dgm:spPr/>
      <dgm:t>
        <a:bodyPr/>
        <a:lstStyle/>
        <a:p>
          <a:endParaRPr lang="en-US"/>
        </a:p>
      </dgm:t>
    </dgm:pt>
  </dgm:ptLst>
  <dgm:cxnLst>
    <dgm:cxn modelId="{D8FD49DA-9C85-4CDD-9236-66ED6213A1C3}" type="presOf" srcId="{B57E6329-8658-422B-B8DC-1DA65B604974}" destId="{5071ECB9-862E-44CA-9F83-62C236C6D156}" srcOrd="0" destOrd="1" presId="urn:microsoft.com/office/officeart/2005/8/layout/matrix3"/>
    <dgm:cxn modelId="{1B137828-8F7B-4582-BB16-73E3E2235CBA}" srcId="{688B3C6A-18CA-440B-A67F-34B38D7A2798}" destId="{CE6A12CE-6A3A-47AC-A5A6-673B160C0915}" srcOrd="3" destOrd="0" parTransId="{8324D867-CD23-4E95-A671-BFE6FE187304}" sibTransId="{E26270D7-113E-4BF5-A1FC-C2CBC9BD97C5}"/>
    <dgm:cxn modelId="{9734ED68-74B5-44CC-9661-69FFF6CF84D2}" srcId="{CE6A12CE-6A3A-47AC-A5A6-673B160C0915}" destId="{8435A98D-8F51-429B-A9EF-F6A7249DF830}" srcOrd="0" destOrd="0" parTransId="{D4E0C83D-2022-4B34-8609-3F2E85AE8B7D}" sibTransId="{B7D4148F-B79A-48A1-A349-9ED6EF60EF7C}"/>
    <dgm:cxn modelId="{B4981ED4-ED68-4DC2-B34A-3E0251B12212}" type="presOf" srcId="{80DD550B-8132-495E-82F1-2E6D8A233DEE}" destId="{50442BA7-ABBD-4419-98E0-AC0216DB8659}" srcOrd="0" destOrd="0" presId="urn:microsoft.com/office/officeart/2005/8/layout/matrix3"/>
    <dgm:cxn modelId="{38AEFC06-507D-4588-B0A3-99D77051F16F}" srcId="{688B3C6A-18CA-440B-A67F-34B38D7A2798}" destId="{80DD550B-8132-495E-82F1-2E6D8A233DEE}" srcOrd="0" destOrd="0" parTransId="{0D3A4BF2-C5FC-4AA3-991E-ABA6BC1EFC4E}" sibTransId="{6F16D5D2-1460-42A1-A16D-1F312051718A}"/>
    <dgm:cxn modelId="{C3496C26-804F-412E-9409-5226CFB7CD71}" srcId="{688B3C6A-18CA-440B-A67F-34B38D7A2798}" destId="{3D3CA883-A74A-4E53-A0B2-9AC6EF3C40DD}" srcOrd="2" destOrd="0" parTransId="{6C7B7487-C5A3-4DD6-A426-86B64F20516D}" sibTransId="{635C3FC1-95E3-4C26-BF14-5DE472AD4A78}"/>
    <dgm:cxn modelId="{590AEF64-E061-4552-A916-7390106FB072}" type="presOf" srcId="{D573DCCE-DA69-4D27-8635-AF20C5917BC6}" destId="{50442BA7-ABBD-4419-98E0-AC0216DB8659}" srcOrd="0" destOrd="1" presId="urn:microsoft.com/office/officeart/2005/8/layout/matrix3"/>
    <dgm:cxn modelId="{FCDC244D-6AA0-499E-9F10-C532033DFECA}" type="presOf" srcId="{8435A98D-8F51-429B-A9EF-F6A7249DF830}" destId="{9692EFA9-07A3-404B-B767-616FC718412E}" srcOrd="0" destOrd="1" presId="urn:microsoft.com/office/officeart/2005/8/layout/matrix3"/>
    <dgm:cxn modelId="{8211CCFA-7578-4BA4-B068-DFA46ABD6BBD}" srcId="{EE6038DF-5E64-4AE1-87DE-AD392DACF245}" destId="{BB6B4277-1027-4BF9-9F40-94F7D9211C8F}" srcOrd="0" destOrd="0" parTransId="{5BF96C4C-30D8-4C13-8077-FE21816330CA}" sibTransId="{B4AF9322-9EA4-4938-BD08-E759DDD591C3}"/>
    <dgm:cxn modelId="{45EAEDFD-11BD-4EE5-92BC-3271FE484B74}" type="presOf" srcId="{3D3CA883-A74A-4E53-A0B2-9AC6EF3C40DD}" destId="{5071ECB9-862E-44CA-9F83-62C236C6D156}" srcOrd="0" destOrd="0" presId="urn:microsoft.com/office/officeart/2005/8/layout/matrix3"/>
    <dgm:cxn modelId="{02DBE594-1C73-4947-A079-3DD9BEC923D0}" type="presOf" srcId="{EE6038DF-5E64-4AE1-87DE-AD392DACF245}" destId="{6ECD96CB-82B4-425D-B116-325B9D80332E}" srcOrd="0" destOrd="0" presId="urn:microsoft.com/office/officeart/2005/8/layout/matrix3"/>
    <dgm:cxn modelId="{A78C330D-80EA-4355-A895-86F2BF6F3D43}" type="presOf" srcId="{BB6B4277-1027-4BF9-9F40-94F7D9211C8F}" destId="{6ECD96CB-82B4-425D-B116-325B9D80332E}" srcOrd="0" destOrd="1" presId="urn:microsoft.com/office/officeart/2005/8/layout/matrix3"/>
    <dgm:cxn modelId="{2613A6A8-41CF-43DB-AE0E-4552A6DDFF3F}" srcId="{80DD550B-8132-495E-82F1-2E6D8A233DEE}" destId="{D573DCCE-DA69-4D27-8635-AF20C5917BC6}" srcOrd="0" destOrd="0" parTransId="{C7C01CF6-CF9D-4CDA-BC3C-939255862DFF}" sibTransId="{C2B53232-73FB-4BCF-ACFF-B69688A8CAED}"/>
    <dgm:cxn modelId="{DED69967-749E-4627-AFA7-B999A5802DF0}" type="presOf" srcId="{CE6A12CE-6A3A-47AC-A5A6-673B160C0915}" destId="{9692EFA9-07A3-404B-B767-616FC718412E}" srcOrd="0" destOrd="0" presId="urn:microsoft.com/office/officeart/2005/8/layout/matrix3"/>
    <dgm:cxn modelId="{E570700D-93BA-4A9F-B2E2-01374D4A051F}" srcId="{3D3CA883-A74A-4E53-A0B2-9AC6EF3C40DD}" destId="{B57E6329-8658-422B-B8DC-1DA65B604974}" srcOrd="0" destOrd="0" parTransId="{BFB1F2F7-EC92-4B08-9326-DE6700AEF5F9}" sibTransId="{EEA9CAEF-A950-4348-9A39-9E48B68A480C}"/>
    <dgm:cxn modelId="{E103C9D1-F2FB-4BCA-8FEE-6A699274FD8C}" srcId="{688B3C6A-18CA-440B-A67F-34B38D7A2798}" destId="{EE6038DF-5E64-4AE1-87DE-AD392DACF245}" srcOrd="1" destOrd="0" parTransId="{7E561C95-CE2D-4221-B060-2ECF5ABC7C0C}" sibTransId="{7D288B57-8F8F-45FA-9F96-06B8093BE1A7}"/>
    <dgm:cxn modelId="{23821C74-AAFA-4017-8BF4-13D0592A9B3A}" type="presOf" srcId="{688B3C6A-18CA-440B-A67F-34B38D7A2798}" destId="{E1C1708F-3E98-4A1B-AD3F-259D1C06DFF0}" srcOrd="0" destOrd="0" presId="urn:microsoft.com/office/officeart/2005/8/layout/matrix3"/>
    <dgm:cxn modelId="{234897C3-98EF-49D3-B161-2E9090191CE4}" type="presParOf" srcId="{E1C1708F-3E98-4A1B-AD3F-259D1C06DFF0}" destId="{BFE1D97D-4910-4F09-9CBD-B6B8F15AB2F9}" srcOrd="0" destOrd="0" presId="urn:microsoft.com/office/officeart/2005/8/layout/matrix3"/>
    <dgm:cxn modelId="{323816D9-1764-4A6B-BE5D-700DF35B7ED6}" type="presParOf" srcId="{E1C1708F-3E98-4A1B-AD3F-259D1C06DFF0}" destId="{50442BA7-ABBD-4419-98E0-AC0216DB8659}" srcOrd="1" destOrd="0" presId="urn:microsoft.com/office/officeart/2005/8/layout/matrix3"/>
    <dgm:cxn modelId="{046C30BB-7EF1-49C6-AA6D-1BA935E85F8B}" type="presParOf" srcId="{E1C1708F-3E98-4A1B-AD3F-259D1C06DFF0}" destId="{6ECD96CB-82B4-425D-B116-325B9D80332E}" srcOrd="2" destOrd="0" presId="urn:microsoft.com/office/officeart/2005/8/layout/matrix3"/>
    <dgm:cxn modelId="{0BFB6099-444F-4B2D-A553-FD9BC5902ACB}" type="presParOf" srcId="{E1C1708F-3E98-4A1B-AD3F-259D1C06DFF0}" destId="{5071ECB9-862E-44CA-9F83-62C236C6D156}" srcOrd="3" destOrd="0" presId="urn:microsoft.com/office/officeart/2005/8/layout/matrix3"/>
    <dgm:cxn modelId="{46AA576F-80E2-4D48-B7F8-1D9035AB997C}" type="presParOf" srcId="{E1C1708F-3E98-4A1B-AD3F-259D1C06DFF0}" destId="{9692EFA9-07A3-404B-B767-616FC718412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31796-A8C4-4604-A90A-DCA13745684F}">
      <dsp:nvSpPr>
        <dsp:cNvPr id="0" name=""/>
        <dsp:cNvSpPr/>
      </dsp:nvSpPr>
      <dsp:spPr>
        <a:xfrm>
          <a:off x="3463696" y="1186"/>
          <a:ext cx="5195544" cy="941610"/>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Serious Injury</a:t>
          </a:r>
          <a:endParaRPr lang="en-US" sz="3600" kern="1200" dirty="0"/>
        </a:p>
      </dsp:txBody>
      <dsp:txXfrm>
        <a:off x="3463696" y="118887"/>
        <a:ext cx="4842440" cy="706208"/>
      </dsp:txXfrm>
    </dsp:sp>
    <dsp:sp modelId="{3088C406-FA89-48A6-A8EB-CC6298A50E20}">
      <dsp:nvSpPr>
        <dsp:cNvPr id="0" name=""/>
        <dsp:cNvSpPr/>
      </dsp:nvSpPr>
      <dsp:spPr>
        <a:xfrm>
          <a:off x="0" y="1186"/>
          <a:ext cx="3463696" cy="941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1</a:t>
          </a:r>
          <a:endParaRPr lang="en-US" sz="4900" kern="1200" dirty="0"/>
        </a:p>
      </dsp:txBody>
      <dsp:txXfrm>
        <a:off x="45966" y="47152"/>
        <a:ext cx="3371764" cy="849678"/>
      </dsp:txXfrm>
    </dsp:sp>
    <dsp:sp modelId="{8A1EF07B-9C45-4240-91C5-91074442B6EE}">
      <dsp:nvSpPr>
        <dsp:cNvPr id="0" name=""/>
        <dsp:cNvSpPr/>
      </dsp:nvSpPr>
      <dsp:spPr>
        <a:xfrm>
          <a:off x="3463696" y="1036958"/>
          <a:ext cx="5195544" cy="94161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Minor Injuries</a:t>
          </a:r>
          <a:endParaRPr lang="en-US" sz="3600" kern="1200" dirty="0"/>
        </a:p>
      </dsp:txBody>
      <dsp:txXfrm>
        <a:off x="3463696" y="1154659"/>
        <a:ext cx="4842440" cy="706208"/>
      </dsp:txXfrm>
    </dsp:sp>
    <dsp:sp modelId="{168ABA6F-DCCB-4093-ABD9-CD34184EB80F}">
      <dsp:nvSpPr>
        <dsp:cNvPr id="0" name=""/>
        <dsp:cNvSpPr/>
      </dsp:nvSpPr>
      <dsp:spPr>
        <a:xfrm>
          <a:off x="0" y="1036958"/>
          <a:ext cx="3463696" cy="941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29</a:t>
          </a:r>
          <a:endParaRPr lang="en-US" sz="4900" kern="1200" dirty="0"/>
        </a:p>
      </dsp:txBody>
      <dsp:txXfrm>
        <a:off x="45966" y="1082924"/>
        <a:ext cx="3371764" cy="849678"/>
      </dsp:txXfrm>
    </dsp:sp>
    <dsp:sp modelId="{E0BEDEBC-15E1-4ED6-ADE2-119AD600BFFC}">
      <dsp:nvSpPr>
        <dsp:cNvPr id="0" name=""/>
        <dsp:cNvSpPr/>
      </dsp:nvSpPr>
      <dsp:spPr>
        <a:xfrm>
          <a:off x="3463696" y="2072730"/>
          <a:ext cx="5195544" cy="941610"/>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None-Injury Accidents</a:t>
          </a:r>
          <a:endParaRPr lang="en-US" sz="3600" kern="1200" dirty="0"/>
        </a:p>
      </dsp:txBody>
      <dsp:txXfrm>
        <a:off x="3463696" y="2190431"/>
        <a:ext cx="4842440" cy="706208"/>
      </dsp:txXfrm>
    </dsp:sp>
    <dsp:sp modelId="{5A5B0BBA-BF8E-46E6-B729-5B6257C6BE0E}">
      <dsp:nvSpPr>
        <dsp:cNvPr id="0" name=""/>
        <dsp:cNvSpPr/>
      </dsp:nvSpPr>
      <dsp:spPr>
        <a:xfrm>
          <a:off x="0" y="2072730"/>
          <a:ext cx="3463696" cy="941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300</a:t>
          </a:r>
          <a:endParaRPr lang="en-US" sz="4900" kern="1200" dirty="0"/>
        </a:p>
      </dsp:txBody>
      <dsp:txXfrm>
        <a:off x="45966" y="2118696"/>
        <a:ext cx="3371764" cy="849678"/>
      </dsp:txXfrm>
    </dsp:sp>
    <dsp:sp modelId="{354BC179-B712-4106-B4BC-F629A1DF1ABC}">
      <dsp:nvSpPr>
        <dsp:cNvPr id="0" name=""/>
        <dsp:cNvSpPr/>
      </dsp:nvSpPr>
      <dsp:spPr>
        <a:xfrm>
          <a:off x="3463696" y="3108502"/>
          <a:ext cx="5195544" cy="941610"/>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Hazards</a:t>
          </a:r>
          <a:endParaRPr lang="en-US" sz="3600" kern="1200" dirty="0"/>
        </a:p>
      </dsp:txBody>
      <dsp:txXfrm>
        <a:off x="3463696" y="3226203"/>
        <a:ext cx="4842440" cy="706208"/>
      </dsp:txXfrm>
    </dsp:sp>
    <dsp:sp modelId="{17FB15B2-A1FC-4EEB-BBC4-257BE5A8884C}">
      <dsp:nvSpPr>
        <dsp:cNvPr id="0" name=""/>
        <dsp:cNvSpPr/>
      </dsp:nvSpPr>
      <dsp:spPr>
        <a:xfrm>
          <a:off x="0" y="3108502"/>
          <a:ext cx="3463696" cy="941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3000</a:t>
          </a:r>
          <a:endParaRPr lang="en-US" sz="4900" kern="1200" dirty="0"/>
        </a:p>
      </dsp:txBody>
      <dsp:txXfrm>
        <a:off x="45966" y="3154468"/>
        <a:ext cx="3371764" cy="849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1D97D-4910-4F09-9CBD-B6B8F15AB2F9}">
      <dsp:nvSpPr>
        <dsp:cNvPr id="0" name=""/>
        <dsp:cNvSpPr/>
      </dsp:nvSpPr>
      <dsp:spPr>
        <a:xfrm>
          <a:off x="645890" y="0"/>
          <a:ext cx="5962459" cy="5239512"/>
        </a:xfrm>
        <a:prstGeom prst="diamond">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0442BA7-ABBD-4419-98E0-AC0216DB8659}">
      <dsp:nvSpPr>
        <dsp:cNvPr id="0" name=""/>
        <dsp:cNvSpPr/>
      </dsp:nvSpPr>
      <dsp:spPr>
        <a:xfrm>
          <a:off x="317160" y="497753"/>
          <a:ext cx="3375426" cy="2043409"/>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u="sng" kern="1200" dirty="0" smtClean="0"/>
            <a:t>Superintendent</a:t>
          </a:r>
          <a:endParaRPr lang="en-US" sz="2800" b="1" u="sng" kern="1200" dirty="0"/>
        </a:p>
        <a:p>
          <a:pPr marL="228600" lvl="1" indent="-228600" algn="l" defTabSz="889000">
            <a:lnSpc>
              <a:spcPct val="90000"/>
            </a:lnSpc>
            <a:spcBef>
              <a:spcPct val="0"/>
            </a:spcBef>
            <a:spcAft>
              <a:spcPct val="15000"/>
            </a:spcAft>
            <a:buChar char="••"/>
          </a:pPr>
          <a:r>
            <a:rPr lang="en-US" sz="2000" b="1" kern="1200" dirty="0" smtClean="0"/>
            <a:t>Overall Responsibility</a:t>
          </a:r>
          <a:endParaRPr lang="en-US" sz="2000" b="1" kern="1200" dirty="0"/>
        </a:p>
      </dsp:txBody>
      <dsp:txXfrm>
        <a:off x="416911" y="597504"/>
        <a:ext cx="3175924" cy="1843907"/>
      </dsp:txXfrm>
    </dsp:sp>
    <dsp:sp modelId="{6ECD96CB-82B4-425D-B116-325B9D80332E}">
      <dsp:nvSpPr>
        <dsp:cNvPr id="0" name=""/>
        <dsp:cNvSpPr/>
      </dsp:nvSpPr>
      <dsp:spPr>
        <a:xfrm>
          <a:off x="3672394" y="510484"/>
          <a:ext cx="3357383" cy="2043409"/>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u="sng" kern="1200" dirty="0" smtClean="0"/>
            <a:t>Administrator</a:t>
          </a:r>
          <a:endParaRPr lang="en-US" sz="2800" b="1" u="sng" kern="1200" dirty="0"/>
        </a:p>
        <a:p>
          <a:pPr marL="228600" lvl="1" indent="-228600" algn="l" defTabSz="977900">
            <a:lnSpc>
              <a:spcPct val="90000"/>
            </a:lnSpc>
            <a:spcBef>
              <a:spcPct val="0"/>
            </a:spcBef>
            <a:spcAft>
              <a:spcPct val="15000"/>
            </a:spcAft>
            <a:buChar char="••"/>
          </a:pPr>
          <a:r>
            <a:rPr lang="en-US" sz="2200" b="1" kern="1200" dirty="0" smtClean="0"/>
            <a:t>Site Responsibility</a:t>
          </a:r>
          <a:endParaRPr lang="en-US" sz="2200" b="1" kern="1200" dirty="0"/>
        </a:p>
      </dsp:txBody>
      <dsp:txXfrm>
        <a:off x="3772145" y="610235"/>
        <a:ext cx="3157881" cy="1843907"/>
      </dsp:txXfrm>
    </dsp:sp>
    <dsp:sp modelId="{5071ECB9-862E-44CA-9F83-62C236C6D156}">
      <dsp:nvSpPr>
        <dsp:cNvPr id="0" name=""/>
        <dsp:cNvSpPr/>
      </dsp:nvSpPr>
      <dsp:spPr>
        <a:xfrm>
          <a:off x="300885" y="2698348"/>
          <a:ext cx="3331595" cy="2043409"/>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u="sng" kern="1200" dirty="0" smtClean="0"/>
            <a:t>Employee</a:t>
          </a:r>
          <a:endParaRPr lang="en-US" sz="2800" b="1" u="sng" kern="1200" dirty="0"/>
        </a:p>
        <a:p>
          <a:pPr marL="228600" lvl="1" indent="-228600" algn="l" defTabSz="889000">
            <a:lnSpc>
              <a:spcPct val="90000"/>
            </a:lnSpc>
            <a:spcBef>
              <a:spcPct val="0"/>
            </a:spcBef>
            <a:spcAft>
              <a:spcPct val="15000"/>
            </a:spcAft>
            <a:buChar char="••"/>
          </a:pPr>
          <a:r>
            <a:rPr lang="en-US" sz="2000" b="1" kern="1200" dirty="0" smtClean="0"/>
            <a:t>Follow Safety &amp; Health Codes/Regulations</a:t>
          </a:r>
          <a:endParaRPr lang="en-US" sz="2000" b="1" kern="1200" dirty="0"/>
        </a:p>
      </dsp:txBody>
      <dsp:txXfrm>
        <a:off x="400636" y="2798099"/>
        <a:ext cx="3132093" cy="1843907"/>
      </dsp:txXfrm>
    </dsp:sp>
    <dsp:sp modelId="{9692EFA9-07A3-404B-B767-616FC718412E}">
      <dsp:nvSpPr>
        <dsp:cNvPr id="0" name=""/>
        <dsp:cNvSpPr/>
      </dsp:nvSpPr>
      <dsp:spPr>
        <a:xfrm>
          <a:off x="3605554" y="2698348"/>
          <a:ext cx="3440304" cy="204340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b="1" u="sng" kern="1200" dirty="0" smtClean="0"/>
            <a:t>Safety Office</a:t>
          </a:r>
          <a:endParaRPr lang="en-US" sz="2800" b="1" u="sng" kern="1200" dirty="0"/>
        </a:p>
        <a:p>
          <a:pPr marL="228600" lvl="1" indent="-228600" algn="l" defTabSz="889000">
            <a:lnSpc>
              <a:spcPct val="90000"/>
            </a:lnSpc>
            <a:spcBef>
              <a:spcPct val="0"/>
            </a:spcBef>
            <a:spcAft>
              <a:spcPct val="15000"/>
            </a:spcAft>
            <a:buChar char="••"/>
          </a:pPr>
          <a:r>
            <a:rPr lang="en-US" sz="2000" b="1" kern="1200" dirty="0" smtClean="0"/>
            <a:t>Develop &amp; Maintain Program</a:t>
          </a:r>
          <a:endParaRPr lang="en-US" sz="2000" b="1" kern="1200" dirty="0"/>
        </a:p>
      </dsp:txBody>
      <dsp:txXfrm>
        <a:off x="3705305" y="2798099"/>
        <a:ext cx="3240802" cy="18439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2E5D73-B354-4318-9F7E-B8347CFABE66}" type="datetimeFigureOut">
              <a:rPr lang="en-US" smtClean="0"/>
              <a:t>12/26/2019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FE6AF4-0913-462F-BE83-8D342A7A41A4}" type="slidenum">
              <a:rPr lang="en-US" smtClean="0"/>
              <a:t>‹#›</a:t>
            </a:fld>
            <a:endParaRPr lang="en-US"/>
          </a:p>
        </p:txBody>
      </p:sp>
    </p:spTree>
    <p:extLst>
      <p:ext uri="{BB962C8B-B14F-4D97-AF65-F5344CB8AC3E}">
        <p14:creationId xmlns:p14="http://schemas.microsoft.com/office/powerpoint/2010/main" val="77102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CA employer must establish, implement and maintain a written IIPP and a copy must be maintained at each worksite or at a central worksite if the employer has non-fixed worksites such as Physical Plant Operations. The requirements for establishing, implementing and maintaining an effective written IIPP are contained in Title 8 of the California Code of Regulations, Section 3203.</a:t>
            </a:r>
          </a:p>
          <a:p>
            <a:endParaRPr lang="en-US" dirty="0" smtClean="0"/>
          </a:p>
          <a:p>
            <a:r>
              <a:rPr lang="en-US" dirty="0" smtClean="0"/>
              <a:t>Each employee must be aware of the IIPP. This can be accomplished through training, email correspondence, bulletins and other means of communication.</a:t>
            </a:r>
          </a:p>
          <a:p>
            <a:endParaRPr lang="en-US" dirty="0"/>
          </a:p>
        </p:txBody>
      </p:sp>
      <p:sp>
        <p:nvSpPr>
          <p:cNvPr id="4" name="Slide Number Placeholder 3"/>
          <p:cNvSpPr>
            <a:spLocks noGrp="1"/>
          </p:cNvSpPr>
          <p:nvPr>
            <p:ph type="sldNum" sz="quarter" idx="10"/>
          </p:nvPr>
        </p:nvSpPr>
        <p:spPr/>
        <p:txBody>
          <a:bodyPr/>
          <a:lstStyle/>
          <a:p>
            <a:fld id="{39FE6AF4-0913-462F-BE83-8D342A7A41A4}" type="slidenum">
              <a:rPr lang="en-US" smtClean="0"/>
              <a:t>3</a:t>
            </a:fld>
            <a:endParaRPr lang="en-US"/>
          </a:p>
        </p:txBody>
      </p:sp>
    </p:spTree>
    <p:extLst>
      <p:ext uri="{BB962C8B-B14F-4D97-AF65-F5344CB8AC3E}">
        <p14:creationId xmlns:p14="http://schemas.microsoft.com/office/powerpoint/2010/main" val="199927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9155"/>
            <a:r>
              <a:rPr lang="en-US" dirty="0" smtClean="0"/>
              <a:t>Administrators and other supervisory employees are responsible for communicating with employees about occupational safety &amp; health in a form readily understandable by all employees. </a:t>
            </a:r>
          </a:p>
          <a:p>
            <a:pPr defTabSz="999155"/>
            <a:endParaRPr lang="en-US" dirty="0" smtClean="0"/>
          </a:p>
          <a:p>
            <a:pPr defTabSz="999155"/>
            <a:r>
              <a:rPr lang="en-US" dirty="0" smtClean="0"/>
              <a:t>In addition, employees must be encouraged to inform administrators or other supervisory employees about workplace hazards without fear of reprisal and may be verbal or written as the employee chooses. Employees may use the Employee Report of Safety Hazard form and remain anonymous. The Employee Report of Safety Hazard form is available on the Safety Management website under “Forms &amp; Labels.”</a:t>
            </a:r>
          </a:p>
        </p:txBody>
      </p:sp>
      <p:sp>
        <p:nvSpPr>
          <p:cNvPr id="4" name="Slide Number Placeholder 3"/>
          <p:cNvSpPr>
            <a:spLocks noGrp="1"/>
          </p:cNvSpPr>
          <p:nvPr>
            <p:ph type="sldNum" sz="quarter" idx="10"/>
          </p:nvPr>
        </p:nvSpPr>
        <p:spPr/>
        <p:txBody>
          <a:bodyPr/>
          <a:lstStyle/>
          <a:p>
            <a:fld id="{39FE6AF4-0913-462F-BE83-8D342A7A41A4}" type="slidenum">
              <a:rPr lang="en-US" smtClean="0"/>
              <a:t>14</a:t>
            </a:fld>
            <a:endParaRPr lang="en-US"/>
          </a:p>
        </p:txBody>
      </p:sp>
    </p:spTree>
    <p:extLst>
      <p:ext uri="{BB962C8B-B14F-4D97-AF65-F5344CB8AC3E}">
        <p14:creationId xmlns:p14="http://schemas.microsoft.com/office/powerpoint/2010/main" val="12723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What’s wrong with these pictures? Picture on left – </a:t>
            </a:r>
            <a:r>
              <a:rPr lang="en-US" b="0" dirty="0" smtClean="0"/>
              <a:t>person only has 1 foot</a:t>
            </a:r>
            <a:r>
              <a:rPr lang="en-US" b="0" baseline="0" dirty="0" smtClean="0"/>
              <a:t> and turned sideways on ladder. Hi potential for ladder to tip and for employee to fall. </a:t>
            </a:r>
            <a:r>
              <a:rPr lang="en-US" b="1" baseline="0" dirty="0" smtClean="0"/>
              <a:t>Picture on right –</a:t>
            </a:r>
            <a:r>
              <a:rPr lang="en-US" b="0" baseline="0" dirty="0" smtClean="0"/>
              <a:t> Slip/trip/fall issue. A number of paver tiles are missing and/or buckling causing a trip/fall hazard.</a:t>
            </a:r>
            <a:endParaRPr lang="en-US" baseline="0" dirty="0" smtClean="0"/>
          </a:p>
          <a:p>
            <a:endParaRPr lang="en-US" baseline="0" dirty="0" smtClean="0"/>
          </a:p>
          <a:p>
            <a:r>
              <a:rPr lang="en-US" dirty="0" smtClean="0"/>
              <a:t>Periodic inspections to identify and evaluate workplace hazards shall be performed by competent personnel, typically the BSS or POS. In addition there is an employee report of safety hazard form available on the Safety Management website. </a:t>
            </a:r>
          </a:p>
          <a:p>
            <a:r>
              <a:rPr lang="en-US" dirty="0" smtClean="0"/>
              <a:t> </a:t>
            </a:r>
          </a:p>
          <a:p>
            <a:r>
              <a:rPr lang="en-US" dirty="0" smtClean="0"/>
              <a:t>Prior to introducing new products or chemicals forward a copy of the SDS to the Safety Office for review to ensure that there are no chemicals banned for use in schools and for evaluation on chemicals that have not been pre-approved for use. The review process will recommend to sites/Dept whether or not the product is allowed for use, banned from use or allowed with certain precautions.</a:t>
            </a:r>
          </a:p>
          <a:p>
            <a:endParaRPr lang="en-US" dirty="0"/>
          </a:p>
        </p:txBody>
      </p:sp>
      <p:sp>
        <p:nvSpPr>
          <p:cNvPr id="4" name="Slide Number Placeholder 3"/>
          <p:cNvSpPr>
            <a:spLocks noGrp="1"/>
          </p:cNvSpPr>
          <p:nvPr>
            <p:ph type="sldNum" sz="quarter" idx="10"/>
          </p:nvPr>
        </p:nvSpPr>
        <p:spPr/>
        <p:txBody>
          <a:bodyPr/>
          <a:lstStyle/>
          <a:p>
            <a:fld id="{39FE6AF4-0913-462F-BE83-8D342A7A41A4}" type="slidenum">
              <a:rPr lang="en-US" smtClean="0"/>
              <a:t>15</a:t>
            </a:fld>
            <a:endParaRPr lang="en-US"/>
          </a:p>
        </p:txBody>
      </p:sp>
    </p:spTree>
    <p:extLst>
      <p:ext uri="{BB962C8B-B14F-4D97-AF65-F5344CB8AC3E}">
        <p14:creationId xmlns:p14="http://schemas.microsoft.com/office/powerpoint/2010/main" val="126239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6330"/>
            <a:r>
              <a:rPr lang="en-US" sz="1400" dirty="0"/>
              <a:t>The above listed forms should be used to document any and all injuries or accidents. </a:t>
            </a:r>
          </a:p>
          <a:p>
            <a:endParaRPr lang="en-US" dirty="0" smtClean="0"/>
          </a:p>
          <a:p>
            <a:r>
              <a:rPr lang="en-US" b="1" dirty="0" smtClean="0">
                <a:effectLst/>
              </a:rPr>
              <a:t>If you are in an accident or have an injury the district is required to fill out the following:</a:t>
            </a:r>
          </a:p>
          <a:p>
            <a:endParaRPr lang="en-US" b="1" dirty="0" smtClean="0">
              <a:effectLst/>
            </a:endParaRPr>
          </a:p>
          <a:p>
            <a:pPr marL="182042" indent="-182042">
              <a:buFont typeface="Arial" pitchFamily="34" charset="0"/>
              <a:buChar char="•"/>
            </a:pPr>
            <a:r>
              <a:rPr lang="en-US" b="1" dirty="0" smtClean="0">
                <a:effectLst/>
              </a:rPr>
              <a:t>Form 78 – Supervisors report of injury/illness</a:t>
            </a:r>
          </a:p>
          <a:p>
            <a:pPr marL="182042" indent="-182042">
              <a:buFont typeface="Arial" pitchFamily="34" charset="0"/>
              <a:buChar char="•"/>
            </a:pPr>
            <a:r>
              <a:rPr lang="en-US" b="1" dirty="0" smtClean="0">
                <a:effectLst/>
              </a:rPr>
              <a:t>Workers’ Compensation Claim Form (DWC-7) must be provided within twenty-four (24) hours of knowledge of any work-related injury or illness</a:t>
            </a:r>
          </a:p>
          <a:p>
            <a:pPr marL="182042" indent="-182042">
              <a:buFont typeface="Arial" pitchFamily="34" charset="0"/>
              <a:buChar char="•"/>
            </a:pPr>
            <a:r>
              <a:rPr lang="en-US" b="1" dirty="0" smtClean="0">
                <a:effectLst/>
              </a:rPr>
              <a:t>Witness statements</a:t>
            </a:r>
          </a:p>
          <a:p>
            <a:endParaRPr lang="en-US" b="1" dirty="0" smtClean="0">
              <a:effectLst/>
            </a:endParaRPr>
          </a:p>
          <a:p>
            <a:r>
              <a:rPr lang="en-US" b="0" dirty="0" smtClean="0">
                <a:effectLst/>
              </a:rPr>
              <a:t>There is a guideline for basic rules for accident investigation that is part of district’s written IIPP and is available on the Safety Management website.</a:t>
            </a:r>
          </a:p>
          <a:p>
            <a:endParaRPr lang="en-US" b="0" dirty="0" smtClean="0">
              <a:effectLst/>
            </a:endParaRPr>
          </a:p>
          <a:p>
            <a:r>
              <a:rPr lang="en-US" b="0" dirty="0" smtClean="0">
                <a:effectLst/>
              </a:rPr>
              <a:t>Workers' compensation law requires that the District immediately send to the State of California specific information electronically for every work-related injury/illness that results in lost time beyond the day of injury or requires medical treatment other than first aid,</a:t>
            </a:r>
            <a:r>
              <a:rPr lang="en-US" b="0" baseline="0" dirty="0" smtClean="0">
                <a:effectLst/>
              </a:rPr>
              <a:t> thus it is important to notify the Risk Management Dept. immediately when someone is injured.</a:t>
            </a:r>
          </a:p>
          <a:p>
            <a:endParaRPr lang="en-US" b="0" baseline="0" dirty="0" smtClean="0">
              <a:effectLst/>
            </a:endParaRPr>
          </a:p>
          <a:p>
            <a:r>
              <a:rPr lang="en-US" b="0" baseline="0" dirty="0" smtClean="0">
                <a:effectLst/>
              </a:rPr>
              <a:t>If an injury occurs after normal business hours and you go to the hospital other than for first aid or observation then you must report the injury to the closest CA-OSHA office which is in San Diego within an 8 hour period or as soon as feasibly possible.</a:t>
            </a:r>
            <a:endParaRPr lang="en-US" dirty="0" smtClean="0"/>
          </a:p>
        </p:txBody>
      </p:sp>
      <p:sp>
        <p:nvSpPr>
          <p:cNvPr id="4" name="Slide Number Placeholder 3"/>
          <p:cNvSpPr>
            <a:spLocks noGrp="1"/>
          </p:cNvSpPr>
          <p:nvPr>
            <p:ph type="sldNum" sz="quarter" idx="10"/>
          </p:nvPr>
        </p:nvSpPr>
        <p:spPr/>
        <p:txBody>
          <a:bodyPr/>
          <a:lstStyle/>
          <a:p>
            <a:fld id="{39FE6AF4-0913-462F-BE83-8D342A7A41A4}" type="slidenum">
              <a:rPr lang="en-US" smtClean="0"/>
              <a:t>16</a:t>
            </a:fld>
            <a:endParaRPr lang="en-US"/>
          </a:p>
        </p:txBody>
      </p:sp>
    </p:spTree>
    <p:extLst>
      <p:ext uri="{BB962C8B-B14F-4D97-AF65-F5344CB8AC3E}">
        <p14:creationId xmlns:p14="http://schemas.microsoft.com/office/powerpoint/2010/main" val="4262402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Hazard in the picture: </a:t>
            </a:r>
            <a:r>
              <a:rPr lang="en-US" dirty="0" smtClean="0"/>
              <a:t>see how many hazards you can find in the picture.</a:t>
            </a:r>
          </a:p>
          <a:p>
            <a:endParaRPr lang="en-US" dirty="0" smtClean="0"/>
          </a:p>
          <a:p>
            <a:r>
              <a:rPr lang="en-US" dirty="0" smtClean="0"/>
              <a:t>When hazards are identified they should be addressed immediately. If the hazard is beyond a sites means or ability to correct, steps should be taken to limit access to the hazard by use of barriers and warning signs. Contact Physical Plant Operations for assistance. Outside consultants and/or vendors may be required for some hazards requiring specialty certifications or equipment.</a:t>
            </a:r>
          </a:p>
        </p:txBody>
      </p:sp>
      <p:sp>
        <p:nvSpPr>
          <p:cNvPr id="4" name="Slide Number Placeholder 3"/>
          <p:cNvSpPr>
            <a:spLocks noGrp="1"/>
          </p:cNvSpPr>
          <p:nvPr>
            <p:ph type="sldNum" sz="quarter" idx="10"/>
          </p:nvPr>
        </p:nvSpPr>
        <p:spPr/>
        <p:txBody>
          <a:bodyPr/>
          <a:lstStyle/>
          <a:p>
            <a:fld id="{39FE6AF4-0913-462F-BE83-8D342A7A41A4}" type="slidenum">
              <a:rPr lang="en-US" smtClean="0"/>
              <a:t>17</a:t>
            </a:fld>
            <a:endParaRPr lang="en-US"/>
          </a:p>
        </p:txBody>
      </p:sp>
    </p:spTree>
    <p:extLst>
      <p:ext uri="{BB962C8B-B14F-4D97-AF65-F5344CB8AC3E}">
        <p14:creationId xmlns:p14="http://schemas.microsoft.com/office/powerpoint/2010/main" val="28071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6330"/>
            <a:r>
              <a:rPr lang="en-US" dirty="0" smtClean="0"/>
              <a:t>The Safety Office has training topic material available on the Safety Management website or we can send material via email and are able to assist you with your training requirements.</a:t>
            </a:r>
          </a:p>
          <a:p>
            <a:pPr defTabSz="1026330"/>
            <a:endParaRPr lang="en-US" dirty="0" smtClean="0"/>
          </a:p>
          <a:p>
            <a:pPr defTabSz="970893">
              <a:defRPr/>
            </a:pPr>
            <a:r>
              <a:rPr lang="en-US" b="1" dirty="0" smtClean="0"/>
              <a:t>Site administrators or supervisors must provide training: </a:t>
            </a:r>
          </a:p>
          <a:p>
            <a:pPr marL="303404" indent="-303404" defTabSz="970893">
              <a:buFont typeface="Arial" pitchFamily="34" charset="0"/>
              <a:buChar char="•"/>
              <a:defRPr/>
            </a:pPr>
            <a:r>
              <a:rPr lang="en-US" b="1" dirty="0" smtClean="0"/>
              <a:t>New Employees</a:t>
            </a:r>
          </a:p>
          <a:p>
            <a:pPr marL="303404" indent="-303404" defTabSz="970893">
              <a:buFont typeface="Arial" pitchFamily="34" charset="0"/>
              <a:buChar char="•"/>
              <a:defRPr/>
            </a:pPr>
            <a:r>
              <a:rPr lang="en-US" b="1" dirty="0" smtClean="0"/>
              <a:t>Prior to new job assignment</a:t>
            </a:r>
          </a:p>
          <a:p>
            <a:pPr marL="303404" indent="-303404" defTabSz="970893">
              <a:buFont typeface="Arial" pitchFamily="34" charset="0"/>
              <a:buChar char="•"/>
              <a:defRPr/>
            </a:pPr>
            <a:r>
              <a:rPr lang="en-US" b="1" dirty="0" smtClean="0"/>
              <a:t>When </a:t>
            </a:r>
            <a:r>
              <a:rPr lang="en-US" b="1" u="sng" dirty="0" smtClean="0"/>
              <a:t>new</a:t>
            </a:r>
            <a:r>
              <a:rPr lang="en-US" b="1" dirty="0" smtClean="0"/>
              <a:t> substances, process, procedures or equipment are introduced to the workplace</a:t>
            </a:r>
          </a:p>
          <a:p>
            <a:endParaRPr lang="en-US" b="1" dirty="0" smtClean="0"/>
          </a:p>
          <a:p>
            <a:r>
              <a:rPr lang="en-US" b="1" dirty="0" smtClean="0"/>
              <a:t>All employee training must be documented, use sign-in sheets – Keep for 3 years</a:t>
            </a:r>
          </a:p>
        </p:txBody>
      </p:sp>
      <p:sp>
        <p:nvSpPr>
          <p:cNvPr id="4" name="Slide Number Placeholder 3"/>
          <p:cNvSpPr>
            <a:spLocks noGrp="1"/>
          </p:cNvSpPr>
          <p:nvPr>
            <p:ph type="sldNum" sz="quarter" idx="10"/>
          </p:nvPr>
        </p:nvSpPr>
        <p:spPr/>
        <p:txBody>
          <a:bodyPr/>
          <a:lstStyle/>
          <a:p>
            <a:fld id="{39FE6AF4-0913-462F-BE83-8D342A7A41A4}" type="slidenum">
              <a:rPr lang="en-US" smtClean="0"/>
              <a:t>18</a:t>
            </a:fld>
            <a:endParaRPr lang="en-US"/>
          </a:p>
        </p:txBody>
      </p:sp>
    </p:spTree>
    <p:extLst>
      <p:ext uri="{BB962C8B-B14F-4D97-AF65-F5344CB8AC3E}">
        <p14:creationId xmlns:p14="http://schemas.microsoft.com/office/powerpoint/2010/main" val="38763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code requires that these documents be maintained at the site for 3 years. Ensure that prior to sending inspection forms to maintenance (PPO), you make a copy and keep it in a central location along with copies of the other records listed above. </a:t>
            </a:r>
          </a:p>
          <a:p>
            <a:r>
              <a:rPr lang="en-US" dirty="0" smtClean="0"/>
              <a:t> </a:t>
            </a:r>
          </a:p>
          <a:p>
            <a:r>
              <a:rPr lang="en-US" b="1" dirty="0" smtClean="0"/>
              <a:t>NOTE: </a:t>
            </a:r>
            <a:r>
              <a:rPr lang="en-US" dirty="0" smtClean="0"/>
              <a:t>If your site is inspected by CA/OSHA you will be required to produce the documents and provide copies to the inspector.</a:t>
            </a:r>
          </a:p>
        </p:txBody>
      </p:sp>
      <p:sp>
        <p:nvSpPr>
          <p:cNvPr id="4" name="Slide Number Placeholder 3"/>
          <p:cNvSpPr>
            <a:spLocks noGrp="1"/>
          </p:cNvSpPr>
          <p:nvPr>
            <p:ph type="sldNum" sz="quarter" idx="10"/>
          </p:nvPr>
        </p:nvSpPr>
        <p:spPr/>
        <p:txBody>
          <a:bodyPr/>
          <a:lstStyle/>
          <a:p>
            <a:fld id="{39FE6AF4-0913-462F-BE83-8D342A7A41A4}" type="slidenum">
              <a:rPr lang="en-US" smtClean="0"/>
              <a:t>20</a:t>
            </a:fld>
            <a:endParaRPr lang="en-US"/>
          </a:p>
        </p:txBody>
      </p:sp>
    </p:spTree>
    <p:extLst>
      <p:ext uri="{BB962C8B-B14F-4D97-AF65-F5344CB8AC3E}">
        <p14:creationId xmlns:p14="http://schemas.microsoft.com/office/powerpoint/2010/main" val="195090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sng" dirty="0" smtClean="0"/>
              <a:t>San Diego County: 19 Fatalities in 2016. That’s lowest since at least 2005</a:t>
            </a:r>
          </a:p>
          <a:p>
            <a:pPr defTabSz="931774">
              <a:defRPr/>
            </a:pPr>
            <a:endParaRPr lang="en-US" b="1" u="sng" dirty="0" smtClean="0"/>
          </a:p>
          <a:p>
            <a:endParaRPr lang="en-US" dirty="0" smtClean="0"/>
          </a:p>
          <a:p>
            <a:r>
              <a:rPr lang="en-US" b="1" dirty="0" smtClean="0"/>
              <a:t>OSHA making a difference</a:t>
            </a:r>
          </a:p>
          <a:p>
            <a:pPr marL="174708" indent="-174708">
              <a:buFont typeface="Arial" pitchFamily="34" charset="0"/>
              <a:buChar char="•"/>
            </a:pPr>
            <a:r>
              <a:rPr lang="en-US" dirty="0" smtClean="0"/>
              <a:t>In four decades, OSHA and our state partners, coupled with the efforts of employers, safety and health professionals, unions and advocates, have had a dramatic effect on workplace safety. </a:t>
            </a:r>
          </a:p>
          <a:p>
            <a:pPr marL="174708" indent="-174708">
              <a:buFont typeface="Arial" pitchFamily="34" charset="0"/>
              <a:buChar char="•"/>
            </a:pPr>
            <a:r>
              <a:rPr lang="en-US" dirty="0" smtClean="0"/>
              <a:t>Since 1970, workplace fatalities have been reduced by more than 65 percent and occupational injury and illness rates have declined by 67 percent. At the same time, U.S. employment has almost doubled. </a:t>
            </a:r>
          </a:p>
          <a:p>
            <a:endParaRPr lang="en-US" dirty="0" smtClean="0"/>
          </a:p>
        </p:txBody>
      </p:sp>
      <p:sp>
        <p:nvSpPr>
          <p:cNvPr id="4" name="Slide Number Placeholder 3"/>
          <p:cNvSpPr>
            <a:spLocks noGrp="1"/>
          </p:cNvSpPr>
          <p:nvPr>
            <p:ph type="sldNum" sz="quarter" idx="10"/>
          </p:nvPr>
        </p:nvSpPr>
        <p:spPr/>
        <p:txBody>
          <a:bodyPr/>
          <a:lstStyle/>
          <a:p>
            <a:fld id="{39FE6AF4-0913-462F-BE83-8D342A7A41A4}" type="slidenum">
              <a:rPr lang="en-US" smtClean="0"/>
              <a:t>4</a:t>
            </a:fld>
            <a:endParaRPr lang="en-US"/>
          </a:p>
        </p:txBody>
      </p:sp>
    </p:spTree>
    <p:extLst>
      <p:ext uri="{BB962C8B-B14F-4D97-AF65-F5344CB8AC3E}">
        <p14:creationId xmlns:p14="http://schemas.microsoft.com/office/powerpoint/2010/main" val="412006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these direct costs, employers incur a variety of other costs that may be hidden or less obvious when an employee is injured or ill, but in most cases involve real expenditures of budget or time. These expenditures are commonly referred to as indirect costs and can include:</a:t>
            </a:r>
          </a:p>
          <a:p>
            <a:endParaRPr lang="en-US" dirty="0" smtClean="0"/>
          </a:p>
          <a:p>
            <a:r>
              <a:rPr lang="en-US" dirty="0" smtClean="0"/>
              <a:t>Any wages paid to injured workers for absences not covered by workers' compensation; </a:t>
            </a:r>
          </a:p>
          <a:p>
            <a:r>
              <a:rPr lang="en-US" dirty="0" smtClean="0"/>
              <a:t>The wage costs related to time lost through work stoppage; </a:t>
            </a:r>
          </a:p>
          <a:p>
            <a:r>
              <a:rPr lang="en-US" dirty="0" smtClean="0"/>
              <a:t>Administrative time spent by supervisors following injuries; </a:t>
            </a:r>
          </a:p>
          <a:p>
            <a:r>
              <a:rPr lang="en-US" dirty="0" smtClean="0"/>
              <a:t>Employee training and replacement costs; </a:t>
            </a:r>
          </a:p>
          <a:p>
            <a:r>
              <a:rPr lang="en-US" dirty="0" smtClean="0"/>
              <a:t>Lost productivity related to new employee learning curves and accommodation of injured employees; and </a:t>
            </a:r>
          </a:p>
          <a:p>
            <a:r>
              <a:rPr lang="en-US" dirty="0" smtClean="0"/>
              <a:t>Replacement costs of damaged material, machinery and property. </a:t>
            </a:r>
          </a:p>
        </p:txBody>
      </p:sp>
      <p:sp>
        <p:nvSpPr>
          <p:cNvPr id="4" name="Slide Number Placeholder 3"/>
          <p:cNvSpPr>
            <a:spLocks noGrp="1"/>
          </p:cNvSpPr>
          <p:nvPr>
            <p:ph type="sldNum" sz="quarter" idx="10"/>
          </p:nvPr>
        </p:nvSpPr>
        <p:spPr/>
        <p:txBody>
          <a:bodyPr/>
          <a:lstStyle/>
          <a:p>
            <a:fld id="{39FE6AF4-0913-462F-BE83-8D342A7A41A4}" type="slidenum">
              <a:rPr lang="en-US" smtClean="0"/>
              <a:t>5</a:t>
            </a:fld>
            <a:endParaRPr lang="en-US"/>
          </a:p>
        </p:txBody>
      </p:sp>
    </p:spTree>
    <p:extLst>
      <p:ext uri="{BB962C8B-B14F-4D97-AF65-F5344CB8AC3E}">
        <p14:creationId xmlns:p14="http://schemas.microsoft.com/office/powerpoint/2010/main" val="48505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study found that for every single fatality there are at least 300,000 at-risk behaviors, defined as activities that are not consistent with safety programs, training and components on machinery. These behaviors may include bypassing safety components on machinery or eliminating a safety step in the production process that slows down the operator. With effective machine safeguarding and training, at-risk behaviors and near misses can be diminished. This also reduces the chance of the fatality occurring, since there is a lower frequency of at-risk behaviors.</a:t>
            </a:r>
          </a:p>
          <a:p>
            <a:endParaRPr lang="en-US" dirty="0"/>
          </a:p>
        </p:txBody>
      </p:sp>
      <p:sp>
        <p:nvSpPr>
          <p:cNvPr id="4" name="Slide Number Placeholder 3"/>
          <p:cNvSpPr>
            <a:spLocks noGrp="1"/>
          </p:cNvSpPr>
          <p:nvPr>
            <p:ph type="sldNum" sz="quarter" idx="10"/>
          </p:nvPr>
        </p:nvSpPr>
        <p:spPr/>
        <p:txBody>
          <a:bodyPr/>
          <a:lstStyle/>
          <a:p>
            <a:fld id="{39FE6AF4-0913-462F-BE83-8D342A7A41A4}" type="slidenum">
              <a:rPr lang="en-US" smtClean="0"/>
              <a:t>7</a:t>
            </a:fld>
            <a:endParaRPr lang="en-US"/>
          </a:p>
        </p:txBody>
      </p:sp>
    </p:spTree>
    <p:extLst>
      <p:ext uri="{BB962C8B-B14F-4D97-AF65-F5344CB8AC3E}">
        <p14:creationId xmlns:p14="http://schemas.microsoft.com/office/powerpoint/2010/main" val="315707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move from a reactive approach (after an occurrence) to a proactive approach (prevention) report all incidents.  Address all incidents to control and prevent serious incidents.</a:t>
            </a:r>
          </a:p>
          <a:p>
            <a:endParaRPr lang="en-US" dirty="0" smtClean="0"/>
          </a:p>
          <a:p>
            <a:r>
              <a:rPr lang="en-US" dirty="0" smtClean="0"/>
              <a:t>Safety inspections also help improve safety performance proactively by eliminating or reducing hazards that contribute to injuries, illnesses and property damage.</a:t>
            </a:r>
          </a:p>
        </p:txBody>
      </p:sp>
      <p:sp>
        <p:nvSpPr>
          <p:cNvPr id="4" name="Slide Number Placeholder 3"/>
          <p:cNvSpPr>
            <a:spLocks noGrp="1"/>
          </p:cNvSpPr>
          <p:nvPr>
            <p:ph type="sldNum" sz="quarter" idx="10"/>
          </p:nvPr>
        </p:nvSpPr>
        <p:spPr/>
        <p:txBody>
          <a:bodyPr/>
          <a:lstStyle/>
          <a:p>
            <a:fld id="{39FE6AF4-0913-462F-BE83-8D342A7A41A4}" type="slidenum">
              <a:rPr lang="en-US" smtClean="0"/>
              <a:t>8</a:t>
            </a:fld>
            <a:endParaRPr lang="en-US"/>
          </a:p>
        </p:txBody>
      </p:sp>
    </p:spTree>
    <p:extLst>
      <p:ext uri="{BB962C8B-B14F-4D97-AF65-F5344CB8AC3E}">
        <p14:creationId xmlns:p14="http://schemas.microsoft.com/office/powerpoint/2010/main" val="36470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needs to be periodically evaluated to determine whether improvements need to be made</a:t>
            </a:r>
          </a:p>
          <a:p>
            <a:endParaRPr lang="en-US" dirty="0" smtClean="0"/>
          </a:p>
        </p:txBody>
      </p:sp>
      <p:sp>
        <p:nvSpPr>
          <p:cNvPr id="4" name="Slide Number Placeholder 3"/>
          <p:cNvSpPr>
            <a:spLocks noGrp="1"/>
          </p:cNvSpPr>
          <p:nvPr>
            <p:ph type="sldNum" sz="quarter" idx="10"/>
          </p:nvPr>
        </p:nvSpPr>
        <p:spPr/>
        <p:txBody>
          <a:bodyPr/>
          <a:lstStyle/>
          <a:p>
            <a:fld id="{39FE6AF4-0913-462F-BE83-8D342A7A41A4}" type="slidenum">
              <a:rPr lang="en-US" smtClean="0"/>
              <a:t>10</a:t>
            </a:fld>
            <a:endParaRPr lang="en-US"/>
          </a:p>
        </p:txBody>
      </p:sp>
    </p:spTree>
    <p:extLst>
      <p:ext uri="{BB962C8B-B14F-4D97-AF65-F5344CB8AC3E}">
        <p14:creationId xmlns:p14="http://schemas.microsoft.com/office/powerpoint/2010/main" val="379232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CA-OSHA will ask for these two things</a:t>
            </a:r>
            <a:r>
              <a:rPr lang="en-US" baseline="0" dirty="0" smtClean="0"/>
              <a:t> </a:t>
            </a:r>
            <a:r>
              <a:rPr lang="en-US" dirty="0" smtClean="0"/>
              <a:t>upon an investigation</a:t>
            </a:r>
          </a:p>
          <a:p>
            <a:pPr>
              <a:buClr>
                <a:srgbClr val="FF0000"/>
              </a:buClr>
              <a:buFont typeface="Cambria" pitchFamily="18" charset="0"/>
              <a:buChar char="∎"/>
            </a:pPr>
            <a:r>
              <a:rPr lang="en-US" dirty="0" smtClean="0"/>
              <a:t>Training &amp; Instruction</a:t>
            </a:r>
          </a:p>
          <a:p>
            <a:pPr>
              <a:buClr>
                <a:srgbClr val="FF0000"/>
              </a:buClr>
              <a:buFont typeface="Cambria" pitchFamily="18" charset="0"/>
              <a:buChar char="∎"/>
            </a:pPr>
            <a:r>
              <a:rPr lang="en-US" dirty="0" smtClean="0"/>
              <a:t>Record Keeping</a:t>
            </a:r>
          </a:p>
          <a:p>
            <a:endParaRPr lang="en-US" dirty="0" smtClean="0"/>
          </a:p>
          <a:p>
            <a:r>
              <a:rPr lang="en-US" dirty="0" smtClean="0"/>
              <a:t>The code section requires that the written program consist of the above listed 8 elements. </a:t>
            </a:r>
          </a:p>
        </p:txBody>
      </p:sp>
      <p:sp>
        <p:nvSpPr>
          <p:cNvPr id="4" name="Slide Number Placeholder 3"/>
          <p:cNvSpPr>
            <a:spLocks noGrp="1"/>
          </p:cNvSpPr>
          <p:nvPr>
            <p:ph type="sldNum" sz="quarter" idx="10"/>
          </p:nvPr>
        </p:nvSpPr>
        <p:spPr/>
        <p:txBody>
          <a:bodyPr/>
          <a:lstStyle/>
          <a:p>
            <a:fld id="{39FE6AF4-0913-462F-BE83-8D342A7A41A4}" type="slidenum">
              <a:rPr lang="en-US" smtClean="0"/>
              <a:t>11</a:t>
            </a:fld>
            <a:endParaRPr lang="en-US"/>
          </a:p>
        </p:txBody>
      </p:sp>
    </p:spTree>
    <p:extLst>
      <p:ext uri="{BB962C8B-B14F-4D97-AF65-F5344CB8AC3E}">
        <p14:creationId xmlns:p14="http://schemas.microsoft.com/office/powerpoint/2010/main" val="333191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superintendent has overall responsibility, the Safety Office develops and maintains the program, administrators are responsible for their individual sites or programs, and employees are responsible for following safety &amp; health codes and regulations as well as district policies and procedures.</a:t>
            </a:r>
          </a:p>
        </p:txBody>
      </p:sp>
      <p:sp>
        <p:nvSpPr>
          <p:cNvPr id="4" name="Slide Number Placeholder 3"/>
          <p:cNvSpPr>
            <a:spLocks noGrp="1"/>
          </p:cNvSpPr>
          <p:nvPr>
            <p:ph type="sldNum" sz="quarter" idx="10"/>
          </p:nvPr>
        </p:nvSpPr>
        <p:spPr/>
        <p:txBody>
          <a:bodyPr/>
          <a:lstStyle/>
          <a:p>
            <a:fld id="{39FE6AF4-0913-462F-BE83-8D342A7A41A4}" type="slidenum">
              <a:rPr lang="en-US" smtClean="0"/>
              <a:t>12</a:t>
            </a:fld>
            <a:endParaRPr lang="en-US"/>
          </a:p>
        </p:txBody>
      </p:sp>
    </p:spTree>
    <p:extLst>
      <p:ext uri="{BB962C8B-B14F-4D97-AF65-F5344CB8AC3E}">
        <p14:creationId xmlns:p14="http://schemas.microsoft.com/office/powerpoint/2010/main" val="131827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56207">
              <a:defRPr/>
            </a:pPr>
            <a:r>
              <a:rPr lang="en-US" dirty="0" smtClean="0"/>
              <a:t>Evaluations contain a section for rating employees knowledge of and adherence to safety policies. Awards can be in the form of memos, certificates and recognition at meetings.</a:t>
            </a:r>
          </a:p>
          <a:p>
            <a:endParaRPr lang="en-US" dirty="0" smtClean="0"/>
          </a:p>
          <a:p>
            <a:r>
              <a:rPr lang="en-US" dirty="0" smtClean="0"/>
              <a:t>Counseling should be conducted when an employee is observed using unsafe practices or violating procedures. If these actions continue or escalate a special evaluation may be deemed necessary. </a:t>
            </a:r>
          </a:p>
          <a:p>
            <a:r>
              <a:rPr lang="en-US" dirty="0" smtClean="0"/>
              <a:t> </a:t>
            </a:r>
          </a:p>
          <a:p>
            <a:r>
              <a:rPr lang="en-US" dirty="0" smtClean="0"/>
              <a:t>The classified employment regulations, article VI, pertains to disciplinary actions, appeals, &amp; hearings. Bargaining unit contract language regarding safety is in article 10 for classified employees, (PARA, OTBS, OSS) and in article 11 for SDEA. </a:t>
            </a:r>
          </a:p>
          <a:p>
            <a:r>
              <a:rPr lang="en-US" dirty="0" smtClean="0"/>
              <a:t> </a:t>
            </a:r>
          </a:p>
          <a:p>
            <a:r>
              <a:rPr lang="en-US" dirty="0" smtClean="0"/>
              <a:t>NOTE: Please consult with human resources for questions pertaining to disciplinary procedures.</a:t>
            </a:r>
          </a:p>
        </p:txBody>
      </p:sp>
      <p:sp>
        <p:nvSpPr>
          <p:cNvPr id="4" name="Slide Number Placeholder 3"/>
          <p:cNvSpPr>
            <a:spLocks noGrp="1"/>
          </p:cNvSpPr>
          <p:nvPr>
            <p:ph type="sldNum" sz="quarter" idx="10"/>
          </p:nvPr>
        </p:nvSpPr>
        <p:spPr/>
        <p:txBody>
          <a:bodyPr/>
          <a:lstStyle/>
          <a:p>
            <a:fld id="{39FE6AF4-0913-462F-BE83-8D342A7A41A4}" type="slidenum">
              <a:rPr lang="en-US" smtClean="0"/>
              <a:t>13</a:t>
            </a:fld>
            <a:endParaRPr lang="en-US"/>
          </a:p>
        </p:txBody>
      </p:sp>
    </p:spTree>
    <p:extLst>
      <p:ext uri="{BB962C8B-B14F-4D97-AF65-F5344CB8AC3E}">
        <p14:creationId xmlns:p14="http://schemas.microsoft.com/office/powerpoint/2010/main" val="3498897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290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40960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1940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70585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64000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28067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92717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89433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6764DA5-CD3D-4590-A511-FCD3BC7A793E}" type="datetimeFigureOut">
              <a:rPr lang="en-US" smtClean="0"/>
              <a:t>12/26/2019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7663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30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160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422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706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788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A4E7D1B-D673-4CF6-8672-009D42ABD2A0}" type="datetimeFigureOut">
              <a:rPr lang="en-US" smtClean="0"/>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297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917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32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64C608-40B1-4030-A28D-5B74BC98ADCE}" type="datetimeFigureOut">
              <a:rPr lang="en-US" smtClean="0"/>
              <a:t>12/26/2019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6051497"/>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safetyoffice@sandi.net" TargetMode="External"/><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hyperlink" Target="https://www.sandi.net/staff/safety-management/environmental-health-safety-offi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655065"/>
            <a:ext cx="8144134" cy="1451714"/>
          </a:xfr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sz="5000" b="1" dirty="0" smtClean="0">
                <a:solidFill>
                  <a:schemeClr val="bg1">
                    <a:lumMod val="95000"/>
                  </a:schemeClr>
                </a:solidFill>
              </a:rPr>
              <a:t>Injury Illness Prevention Program</a:t>
            </a:r>
            <a:endParaRPr lang="en-US" sz="5000" b="1" dirty="0">
              <a:solidFill>
                <a:schemeClr val="bg1">
                  <a:lumMod val="95000"/>
                </a:schemeClr>
              </a:solidFill>
            </a:endParaRPr>
          </a:p>
        </p:txBody>
      </p:sp>
    </p:spTree>
    <p:extLst>
      <p:ext uri="{BB962C8B-B14F-4D97-AF65-F5344CB8AC3E}">
        <p14:creationId xmlns:p14="http://schemas.microsoft.com/office/powerpoint/2010/main" val="385261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36" y="561859"/>
            <a:ext cx="10289754" cy="1432193"/>
          </a:xfrm>
        </p:spPr>
        <p:txBody>
          <a:bodyPr>
            <a:noAutofit/>
          </a:bodyPr>
          <a:lstStyle/>
          <a:p>
            <a:r>
              <a:rPr lang="en-US" sz="4400" b="1" dirty="0"/>
              <a:t>How Does an Injury and Illness Prevention Program Work for You?</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9986" y="2266830"/>
            <a:ext cx="4585370" cy="3439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7491471" y="2159306"/>
            <a:ext cx="4517650" cy="4436566"/>
          </a:xfrm>
        </p:spPr>
        <p:txBody>
          <a:bodyPr>
            <a:noAutofit/>
          </a:bodyPr>
          <a:lstStyle/>
          <a:p>
            <a:pPr marL="342900" indent="-342900">
              <a:spcBef>
                <a:spcPts val="0"/>
              </a:spcBef>
              <a:buFont typeface="Wingdings" panose="05000000000000000000" pitchFamily="2" charset="2"/>
              <a:buChar char="Ø"/>
            </a:pPr>
            <a:r>
              <a:rPr lang="en-US" sz="2400" dirty="0"/>
              <a:t>Established elements that focus on finding hazards in the workplace </a:t>
            </a:r>
          </a:p>
          <a:p>
            <a:pPr marL="342900" indent="-342900">
              <a:spcBef>
                <a:spcPts val="0"/>
              </a:spcBef>
              <a:buFont typeface="Wingdings" panose="05000000000000000000" pitchFamily="2" charset="2"/>
              <a:buChar char="Ø"/>
            </a:pPr>
            <a:r>
              <a:rPr lang="en-US" sz="2400" dirty="0"/>
              <a:t>Develop a plan for preventing and controlling those hazards</a:t>
            </a:r>
          </a:p>
          <a:p>
            <a:pPr marL="342900" indent="-342900">
              <a:spcBef>
                <a:spcPts val="0"/>
              </a:spcBef>
              <a:buFont typeface="Wingdings" panose="05000000000000000000" pitchFamily="2" charset="2"/>
              <a:buChar char="Ø"/>
            </a:pPr>
            <a:r>
              <a:rPr lang="en-US" sz="2400" dirty="0"/>
              <a:t>Management &amp; employees working together are vital in identifying &amp; addressing a safety hazard</a:t>
            </a:r>
          </a:p>
          <a:p>
            <a:pPr marL="342900" indent="-342900">
              <a:spcBef>
                <a:spcPts val="0"/>
              </a:spcBef>
              <a:buFont typeface="Wingdings" panose="05000000000000000000" pitchFamily="2" charset="2"/>
              <a:buChar char="Ø"/>
            </a:pPr>
            <a:r>
              <a:rPr lang="en-US" sz="2400" dirty="0"/>
              <a:t>You need to be trained about how the program works </a:t>
            </a:r>
          </a:p>
        </p:txBody>
      </p:sp>
      <p:sp>
        <p:nvSpPr>
          <p:cNvPr id="3" name="TextBox 2"/>
          <p:cNvSpPr txBox="1"/>
          <p:nvPr/>
        </p:nvSpPr>
        <p:spPr>
          <a:xfrm>
            <a:off x="2450592" y="5852160"/>
            <a:ext cx="3230880" cy="584775"/>
          </a:xfrm>
          <a:prstGeom prst="rect">
            <a:avLst/>
          </a:prstGeom>
          <a:noFill/>
        </p:spPr>
        <p:txBody>
          <a:bodyPr wrap="square" rtlCol="0">
            <a:spAutoFit/>
          </a:bodyPr>
          <a:lstStyle/>
          <a:p>
            <a:pPr algn="ctr"/>
            <a:r>
              <a:rPr lang="en-US" sz="3200" b="1" dirty="0" smtClean="0">
                <a:solidFill>
                  <a:schemeClr val="bg1"/>
                </a:solidFill>
              </a:rPr>
              <a:t>NOT A SAFE ACT</a:t>
            </a:r>
            <a:endParaRPr lang="en-US" sz="3200" b="1" dirty="0">
              <a:solidFill>
                <a:schemeClr val="bg1"/>
              </a:solidFill>
            </a:endParaRPr>
          </a:p>
        </p:txBody>
      </p:sp>
      <p:sp>
        <p:nvSpPr>
          <p:cNvPr id="6" name="Up Arrow 5"/>
          <p:cNvSpPr/>
          <p:nvPr/>
        </p:nvSpPr>
        <p:spPr>
          <a:xfrm>
            <a:off x="5681472" y="5754625"/>
            <a:ext cx="390144" cy="5592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Up Arrow 6"/>
          <p:cNvSpPr/>
          <p:nvPr/>
        </p:nvSpPr>
        <p:spPr>
          <a:xfrm>
            <a:off x="2060448" y="5772097"/>
            <a:ext cx="390144" cy="5592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389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24" y="495171"/>
            <a:ext cx="6532452" cy="1569720"/>
          </a:xfrm>
        </p:spPr>
        <p:txBody>
          <a:bodyPr>
            <a:normAutofit/>
          </a:bodyPr>
          <a:lstStyle/>
          <a:p>
            <a:r>
              <a:rPr lang="en-US" sz="4800" b="1" dirty="0" smtClean="0"/>
              <a:t>8 Program Elements </a:t>
            </a:r>
            <a:endParaRPr lang="en-US" sz="48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6897" y="2341270"/>
            <a:ext cx="2960497" cy="1985771"/>
          </a:xfrm>
          <a:ln>
            <a:solidFill>
              <a:schemeClr val="accent1"/>
            </a:solidFill>
          </a:ln>
        </p:spPr>
      </p:pic>
      <p:sp>
        <p:nvSpPr>
          <p:cNvPr id="4" name="Text Placeholder 3"/>
          <p:cNvSpPr>
            <a:spLocks noGrp="1"/>
          </p:cNvSpPr>
          <p:nvPr>
            <p:ph type="body" sz="half" idx="2"/>
          </p:nvPr>
        </p:nvSpPr>
        <p:spPr>
          <a:xfrm>
            <a:off x="7645706" y="2064891"/>
            <a:ext cx="4417766" cy="4589297"/>
          </a:xfrm>
        </p:spPr>
        <p:txBody>
          <a:bodyPr>
            <a:noAutofit/>
          </a:bodyPr>
          <a:lstStyle/>
          <a:p>
            <a:pPr marL="457200" indent="-457200">
              <a:buFont typeface="Wingdings" panose="05000000000000000000" pitchFamily="2" charset="2"/>
              <a:buChar char="Ø"/>
            </a:pPr>
            <a:r>
              <a:rPr lang="en-US" sz="2800" b="1" dirty="0"/>
              <a:t>Responsibility</a:t>
            </a:r>
          </a:p>
          <a:p>
            <a:pPr marL="457200" indent="-457200">
              <a:buFont typeface="Wingdings" panose="05000000000000000000" pitchFamily="2" charset="2"/>
              <a:buChar char="Ø"/>
            </a:pPr>
            <a:r>
              <a:rPr lang="en-US" sz="2800" b="1" dirty="0"/>
              <a:t>Compliance</a:t>
            </a:r>
          </a:p>
          <a:p>
            <a:pPr marL="457200" indent="-457200">
              <a:buFont typeface="Wingdings" panose="05000000000000000000" pitchFamily="2" charset="2"/>
              <a:buChar char="Ø"/>
            </a:pPr>
            <a:r>
              <a:rPr lang="en-US" sz="2800" b="1" dirty="0"/>
              <a:t>Communication</a:t>
            </a:r>
          </a:p>
          <a:p>
            <a:pPr marL="457200" indent="-457200">
              <a:buFont typeface="Wingdings" panose="05000000000000000000" pitchFamily="2" charset="2"/>
              <a:buChar char="Ø"/>
            </a:pPr>
            <a:r>
              <a:rPr lang="en-US" sz="2800" b="1" dirty="0"/>
              <a:t>Hazard Assessment</a:t>
            </a:r>
          </a:p>
          <a:p>
            <a:pPr marL="457200" indent="-457200">
              <a:buFont typeface="Wingdings" panose="05000000000000000000" pitchFamily="2" charset="2"/>
              <a:buChar char="Ø"/>
            </a:pPr>
            <a:r>
              <a:rPr lang="en-US" sz="2800" b="1" dirty="0"/>
              <a:t>Accident &amp; Exposure Investigation</a:t>
            </a:r>
          </a:p>
          <a:p>
            <a:pPr marL="457200" indent="-457200">
              <a:buFont typeface="Wingdings" panose="05000000000000000000" pitchFamily="2" charset="2"/>
              <a:buChar char="Ø"/>
            </a:pPr>
            <a:r>
              <a:rPr lang="en-US" sz="2800" b="1" dirty="0"/>
              <a:t>Hazard </a:t>
            </a:r>
            <a:r>
              <a:rPr lang="en-US" sz="2800" b="1" dirty="0" smtClean="0"/>
              <a:t>Correction</a:t>
            </a:r>
          </a:p>
          <a:p>
            <a:pPr marL="457200" indent="-457200">
              <a:buFont typeface="Wingdings" panose="05000000000000000000" pitchFamily="2" charset="2"/>
              <a:buChar char="Ø"/>
            </a:pPr>
            <a:r>
              <a:rPr lang="en-US" sz="2800" b="1" dirty="0" smtClean="0"/>
              <a:t>Training</a:t>
            </a:r>
          </a:p>
          <a:p>
            <a:pPr marL="457200" indent="-457200">
              <a:buFont typeface="Wingdings" panose="05000000000000000000" pitchFamily="2" charset="2"/>
              <a:buChar char="Ø"/>
            </a:pPr>
            <a:r>
              <a:rPr lang="en-US" sz="2800" b="1" dirty="0" smtClean="0"/>
              <a:t>Record Keeping</a:t>
            </a:r>
            <a:endParaRPr lang="en-US" sz="2800" b="1" dirty="0"/>
          </a:p>
        </p:txBody>
      </p:sp>
      <p:pic>
        <p:nvPicPr>
          <p:cNvPr id="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363" y="4386824"/>
            <a:ext cx="3093954" cy="2058886"/>
          </a:xfrm>
          <a:prstGeom prst="rect">
            <a:avLst/>
          </a:prstGeom>
          <a:ln>
            <a:solidFill>
              <a:schemeClr val="accent1"/>
            </a:solidFill>
          </a:ln>
        </p:spPr>
      </p:pic>
      <p:pic>
        <p:nvPicPr>
          <p:cNvPr id="8"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5363" y="2341270"/>
            <a:ext cx="3093953" cy="1985771"/>
          </a:xfrm>
          <a:prstGeom prst="rect">
            <a:avLst/>
          </a:prstGeom>
          <a:ln>
            <a:solidFill>
              <a:schemeClr val="accent1"/>
            </a:solidFill>
          </a:ln>
        </p:spPr>
      </p:pic>
      <p:pic>
        <p:nvPicPr>
          <p:cNvPr id="9" name="Content Placeholder 5"/>
          <p:cNvPicPr>
            <a:picLocks noChangeAspect="1"/>
          </p:cNvPicPr>
          <p:nvPr/>
        </p:nvPicPr>
        <p:blipFill rotWithShape="1">
          <a:blip r:embed="rId6">
            <a:extLst>
              <a:ext uri="{28A0092B-C50C-407E-A947-70E740481C1C}">
                <a14:useLocalDpi xmlns:a14="http://schemas.microsoft.com/office/drawing/2010/main" val="0"/>
              </a:ext>
            </a:extLst>
          </a:blip>
          <a:srcRect b="5661"/>
          <a:stretch/>
        </p:blipFill>
        <p:spPr>
          <a:xfrm>
            <a:off x="1196898" y="4386825"/>
            <a:ext cx="2958973" cy="2058886"/>
          </a:xfrm>
          <a:prstGeom prst="rect">
            <a:avLst/>
          </a:prstGeom>
          <a:ln>
            <a:solidFill>
              <a:schemeClr val="accent1"/>
            </a:solidFill>
          </a:ln>
        </p:spPr>
      </p:pic>
    </p:spTree>
    <p:extLst>
      <p:ext uri="{BB962C8B-B14F-4D97-AF65-F5344CB8AC3E}">
        <p14:creationId xmlns:p14="http://schemas.microsoft.com/office/powerpoint/2010/main" val="256907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04" y="752085"/>
            <a:ext cx="4285011" cy="1021080"/>
          </a:xfrm>
        </p:spPr>
        <p:txBody>
          <a:bodyPr>
            <a:normAutofit/>
          </a:bodyPr>
          <a:lstStyle/>
          <a:p>
            <a:r>
              <a:rPr lang="en-US" sz="4800" b="1" dirty="0" smtClean="0"/>
              <a:t>Responsibility</a:t>
            </a:r>
            <a:endParaRPr lang="en-US" sz="4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5627556"/>
              </p:ext>
            </p:extLst>
          </p:nvPr>
        </p:nvGraphicFramePr>
        <p:xfrm>
          <a:off x="2277847" y="1618488"/>
          <a:ext cx="7254240" cy="523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9708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48" y="753228"/>
            <a:ext cx="7483179" cy="1080938"/>
          </a:xfrm>
        </p:spPr>
        <p:txBody>
          <a:bodyPr>
            <a:normAutofit/>
          </a:bodyPr>
          <a:lstStyle/>
          <a:p>
            <a:r>
              <a:rPr lang="en-US" sz="4800" b="1" dirty="0" smtClean="0"/>
              <a:t>Employee Compliance</a:t>
            </a:r>
            <a:endParaRPr lang="en-US" sz="4800" b="1" dirty="0"/>
          </a:p>
        </p:txBody>
      </p:sp>
      <p:sp>
        <p:nvSpPr>
          <p:cNvPr id="5" name="Content Placeholder 4"/>
          <p:cNvSpPr>
            <a:spLocks noGrp="1"/>
          </p:cNvSpPr>
          <p:nvPr>
            <p:ph sz="half" idx="1"/>
          </p:nvPr>
        </p:nvSpPr>
        <p:spPr>
          <a:xfrm>
            <a:off x="1069848" y="2170176"/>
            <a:ext cx="4754880" cy="2798431"/>
          </a:xfrm>
        </p:spPr>
        <p:txBody>
          <a:bodyPr>
            <a:normAutofit/>
          </a:bodyPr>
          <a:lstStyle/>
          <a:p>
            <a:pPr>
              <a:buFont typeface="Wingdings 2" pitchFamily="18" charset="2"/>
              <a:buChar char="Ã"/>
            </a:pPr>
            <a:r>
              <a:rPr lang="en-US" sz="2800" dirty="0" smtClean="0"/>
              <a:t>Evaluations</a:t>
            </a:r>
            <a:endParaRPr lang="en-US" sz="2800" dirty="0"/>
          </a:p>
          <a:p>
            <a:pPr>
              <a:buFont typeface="Wingdings 2" pitchFamily="18" charset="2"/>
              <a:buChar char="Ã"/>
            </a:pPr>
            <a:r>
              <a:rPr lang="en-US" sz="2800" dirty="0"/>
              <a:t>Certificates of appreciation or presentations in front of peer groups recognizing safety acumen</a:t>
            </a:r>
          </a:p>
          <a:p>
            <a:endParaRPr lang="en-US" dirty="0"/>
          </a:p>
        </p:txBody>
      </p:sp>
      <p:sp>
        <p:nvSpPr>
          <p:cNvPr id="6" name="Content Placeholder 5"/>
          <p:cNvSpPr>
            <a:spLocks noGrp="1"/>
          </p:cNvSpPr>
          <p:nvPr>
            <p:ph sz="half" idx="2"/>
          </p:nvPr>
        </p:nvSpPr>
        <p:spPr>
          <a:xfrm>
            <a:off x="6409371" y="2170176"/>
            <a:ext cx="4700058" cy="3599316"/>
          </a:xfrm>
        </p:spPr>
        <p:txBody>
          <a:bodyPr>
            <a:normAutofit/>
          </a:bodyPr>
          <a:lstStyle/>
          <a:p>
            <a:pPr>
              <a:buFont typeface="Wingdings 2" pitchFamily="18" charset="2"/>
              <a:buChar char="Ã"/>
            </a:pPr>
            <a:r>
              <a:rPr lang="en-US" sz="2800" dirty="0" smtClean="0"/>
              <a:t>Counseling</a:t>
            </a:r>
            <a:endParaRPr lang="en-US" sz="2800" dirty="0"/>
          </a:p>
          <a:p>
            <a:pPr>
              <a:buFont typeface="Wingdings 2" pitchFamily="18" charset="2"/>
              <a:buChar char="Ã"/>
            </a:pPr>
            <a:r>
              <a:rPr lang="en-US" sz="2800" dirty="0"/>
              <a:t>Evaluations</a:t>
            </a:r>
          </a:p>
          <a:p>
            <a:pPr>
              <a:buFont typeface="Wingdings 2" pitchFamily="18" charset="2"/>
              <a:buChar char="Ã"/>
            </a:pPr>
            <a:r>
              <a:rPr lang="en-US" sz="2800" dirty="0"/>
              <a:t>Classified employment regulations</a:t>
            </a:r>
          </a:p>
          <a:p>
            <a:pPr>
              <a:buFont typeface="Wingdings 2" pitchFamily="18" charset="2"/>
              <a:buChar char="Ã"/>
            </a:pPr>
            <a:r>
              <a:rPr lang="en-US" sz="2800" dirty="0"/>
              <a:t>Bargaining unit contract language</a:t>
            </a:r>
          </a:p>
          <a:p>
            <a:pPr marL="0" indent="0">
              <a:buNone/>
            </a:pPr>
            <a:endParaRPr lang="en-US" dirty="0"/>
          </a:p>
        </p:txBody>
      </p:sp>
    </p:spTree>
    <p:extLst>
      <p:ext uri="{BB962C8B-B14F-4D97-AF65-F5344CB8AC3E}">
        <p14:creationId xmlns:p14="http://schemas.microsoft.com/office/powerpoint/2010/main" val="2711575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156" y="2121671"/>
            <a:ext cx="8115300" cy="4572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itle 4"/>
          <p:cNvSpPr>
            <a:spLocks noGrp="1"/>
          </p:cNvSpPr>
          <p:nvPr>
            <p:ph type="title"/>
          </p:nvPr>
        </p:nvSpPr>
        <p:spPr>
          <a:xfrm>
            <a:off x="485644" y="875138"/>
            <a:ext cx="5150573" cy="850392"/>
          </a:xfrm>
        </p:spPr>
        <p:txBody>
          <a:bodyPr>
            <a:noAutofit/>
          </a:bodyPr>
          <a:lstStyle/>
          <a:p>
            <a:r>
              <a:rPr lang="en-US" sz="4800" b="1" dirty="0" smtClean="0"/>
              <a:t>Communication</a:t>
            </a:r>
            <a:endParaRPr lang="en-US" sz="4800" b="1" dirty="0"/>
          </a:p>
        </p:txBody>
      </p:sp>
      <p:sp>
        <p:nvSpPr>
          <p:cNvPr id="7" name="Text Placeholder 6"/>
          <p:cNvSpPr>
            <a:spLocks noGrp="1"/>
          </p:cNvSpPr>
          <p:nvPr>
            <p:ph type="body" sz="half" idx="2"/>
          </p:nvPr>
        </p:nvSpPr>
        <p:spPr>
          <a:xfrm>
            <a:off x="9353185" y="3640306"/>
            <a:ext cx="2553120" cy="2690662"/>
          </a:xfrm>
        </p:spPr>
        <p:txBody>
          <a:bodyPr>
            <a:normAutofit/>
          </a:bodyPr>
          <a:lstStyle/>
          <a:p>
            <a:pPr algn="ctr"/>
            <a:r>
              <a:rPr lang="en-US" sz="2400" b="1" dirty="0" smtClean="0">
                <a:solidFill>
                  <a:schemeClr val="bg1"/>
                </a:solidFill>
              </a:rPr>
              <a:t>You cannot be retaliated against for reporting hazards or potential hazards</a:t>
            </a:r>
            <a:endParaRPr lang="en-US" sz="2400" b="1" dirty="0">
              <a:solidFill>
                <a:schemeClr val="bg1"/>
              </a:solidFill>
            </a:endParaRPr>
          </a:p>
        </p:txBody>
      </p:sp>
      <p:sp>
        <p:nvSpPr>
          <p:cNvPr id="9" name="TextBox 8"/>
          <p:cNvSpPr txBox="1"/>
          <p:nvPr/>
        </p:nvSpPr>
        <p:spPr>
          <a:xfrm rot="20982112">
            <a:off x="5679249" y="5343062"/>
            <a:ext cx="2854959" cy="738664"/>
          </a:xfrm>
          <a:prstGeom prst="rect">
            <a:avLst/>
          </a:prstGeom>
          <a:noFill/>
        </p:spPr>
        <p:txBody>
          <a:bodyPr wrap="square" rtlCol="0">
            <a:spAutoFit/>
          </a:bodyPr>
          <a:lstStyle/>
          <a:p>
            <a:pPr algn="ctr"/>
            <a:r>
              <a:rPr lang="en-US" sz="2100" b="1" dirty="0" smtClean="0">
                <a:solidFill>
                  <a:schemeClr val="bg1"/>
                </a:solidFill>
              </a:rPr>
              <a:t>WRITTEN DOCUMENTATION</a:t>
            </a:r>
            <a:endParaRPr lang="en-US" sz="2100" b="1" dirty="0">
              <a:solidFill>
                <a:schemeClr val="bg1"/>
              </a:solidFill>
            </a:endParaRPr>
          </a:p>
        </p:txBody>
      </p:sp>
      <p:sp>
        <p:nvSpPr>
          <p:cNvPr id="10" name="TextBox 9"/>
          <p:cNvSpPr txBox="1"/>
          <p:nvPr/>
        </p:nvSpPr>
        <p:spPr>
          <a:xfrm rot="20619528">
            <a:off x="960823" y="5553227"/>
            <a:ext cx="2170176" cy="830997"/>
          </a:xfrm>
          <a:prstGeom prst="rect">
            <a:avLst/>
          </a:prstGeom>
          <a:noFill/>
        </p:spPr>
        <p:txBody>
          <a:bodyPr wrap="square" rtlCol="0">
            <a:spAutoFit/>
          </a:bodyPr>
          <a:lstStyle/>
          <a:p>
            <a:pPr algn="ctr"/>
            <a:r>
              <a:rPr lang="en-US" sz="2400" b="1" dirty="0" smtClean="0">
                <a:solidFill>
                  <a:schemeClr val="bg1"/>
                </a:solidFill>
              </a:rPr>
              <a:t>STAFF MEETINGS</a:t>
            </a:r>
            <a:endParaRPr lang="en-US" sz="2400" b="1" dirty="0">
              <a:solidFill>
                <a:schemeClr val="bg1"/>
              </a:solidFill>
            </a:endParaRPr>
          </a:p>
        </p:txBody>
      </p:sp>
      <p:sp>
        <p:nvSpPr>
          <p:cNvPr id="11" name="TextBox 10"/>
          <p:cNvSpPr txBox="1"/>
          <p:nvPr/>
        </p:nvSpPr>
        <p:spPr>
          <a:xfrm rot="20760158">
            <a:off x="6874033" y="2619955"/>
            <a:ext cx="1684444" cy="461665"/>
          </a:xfrm>
          <a:prstGeom prst="rect">
            <a:avLst/>
          </a:prstGeom>
          <a:noFill/>
        </p:spPr>
        <p:txBody>
          <a:bodyPr wrap="square" rtlCol="0">
            <a:spAutoFit/>
          </a:bodyPr>
          <a:lstStyle/>
          <a:p>
            <a:r>
              <a:rPr lang="en-US" sz="2400" b="1" dirty="0" smtClean="0">
                <a:solidFill>
                  <a:schemeClr val="bg1"/>
                </a:solidFill>
              </a:rPr>
              <a:t>POSTINGS</a:t>
            </a:r>
            <a:endParaRPr lang="en-US" sz="2400" b="1" dirty="0">
              <a:solidFill>
                <a:schemeClr val="bg1"/>
              </a:solidFill>
            </a:endParaRPr>
          </a:p>
        </p:txBody>
      </p:sp>
      <p:sp>
        <p:nvSpPr>
          <p:cNvPr id="12" name="TextBox 11"/>
          <p:cNvSpPr txBox="1"/>
          <p:nvPr/>
        </p:nvSpPr>
        <p:spPr>
          <a:xfrm rot="20658192">
            <a:off x="2979411" y="2241711"/>
            <a:ext cx="2077327" cy="1107996"/>
          </a:xfrm>
          <a:prstGeom prst="rect">
            <a:avLst/>
          </a:prstGeom>
          <a:noFill/>
        </p:spPr>
        <p:txBody>
          <a:bodyPr wrap="square" rtlCol="0">
            <a:spAutoFit/>
          </a:bodyPr>
          <a:lstStyle/>
          <a:p>
            <a:pPr algn="ctr"/>
            <a:r>
              <a:rPr lang="en-US" sz="2200" b="1" dirty="0" smtClean="0">
                <a:solidFill>
                  <a:schemeClr val="bg1"/>
                </a:solidFill>
              </a:rPr>
              <a:t>FORMAL &amp; INFORMAL TRAINING</a:t>
            </a:r>
            <a:endParaRPr lang="en-US" sz="2200" b="1" dirty="0">
              <a:solidFill>
                <a:schemeClr val="bg1"/>
              </a:solidFill>
            </a:endParaRPr>
          </a:p>
        </p:txBody>
      </p:sp>
      <p:sp>
        <p:nvSpPr>
          <p:cNvPr id="13" name="Down Arrow 12"/>
          <p:cNvSpPr/>
          <p:nvPr/>
        </p:nvSpPr>
        <p:spPr>
          <a:xfrm rot="20525335">
            <a:off x="7447032" y="2156197"/>
            <a:ext cx="316992"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1026434">
            <a:off x="7231323" y="4716074"/>
            <a:ext cx="316992"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20888104">
            <a:off x="6225606" y="4888525"/>
            <a:ext cx="316992"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20462993">
            <a:off x="6574264" y="2136158"/>
            <a:ext cx="316992" cy="6241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542618">
            <a:off x="2720210" y="4650379"/>
            <a:ext cx="316992"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542618">
            <a:off x="2170063" y="4696708"/>
            <a:ext cx="316992"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673536" y="2156197"/>
            <a:ext cx="2518464" cy="1200329"/>
          </a:xfrm>
          <a:prstGeom prst="rect">
            <a:avLst/>
          </a:prstGeom>
        </p:spPr>
        <p:txBody>
          <a:bodyPr wrap="square">
            <a:spAutoFit/>
          </a:bodyPr>
          <a:lstStyle/>
          <a:p>
            <a:pPr lvl="0" defTabSz="914400">
              <a:spcBef>
                <a:spcPts val="1000"/>
              </a:spcBef>
              <a:buClr>
                <a:srgbClr val="D34817">
                  <a:lumMod val="75000"/>
                </a:srgbClr>
              </a:buClr>
              <a:buSzPct val="85000"/>
            </a:pPr>
            <a:r>
              <a:rPr lang="en-US" sz="2400" b="1" dirty="0"/>
              <a:t>Ways to communicate safety</a:t>
            </a:r>
          </a:p>
        </p:txBody>
      </p:sp>
      <p:sp>
        <p:nvSpPr>
          <p:cNvPr id="3" name="Left Arrow 2"/>
          <p:cNvSpPr/>
          <p:nvPr/>
        </p:nvSpPr>
        <p:spPr>
          <a:xfrm>
            <a:off x="9770090" y="3375585"/>
            <a:ext cx="816864" cy="39475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wn Arrow 22"/>
          <p:cNvSpPr/>
          <p:nvPr/>
        </p:nvSpPr>
        <p:spPr>
          <a:xfrm rot="9770917">
            <a:off x="3819496" y="3394638"/>
            <a:ext cx="316992"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9466970">
            <a:off x="4402751" y="3225562"/>
            <a:ext cx="316992"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1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5" y="668173"/>
            <a:ext cx="6544019" cy="1179576"/>
          </a:xfrm>
        </p:spPr>
        <p:txBody>
          <a:bodyPr>
            <a:normAutofit/>
          </a:bodyPr>
          <a:lstStyle/>
          <a:p>
            <a:pPr algn="ctr"/>
            <a:r>
              <a:rPr lang="en-US" sz="5400" b="1" dirty="0" smtClean="0"/>
              <a:t>Hazard Assessment</a:t>
            </a:r>
            <a:endParaRPr lang="en-US" sz="5400" b="1"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18607"/>
          <a:stretch/>
        </p:blipFill>
        <p:spPr>
          <a:xfrm>
            <a:off x="1134581" y="2213807"/>
            <a:ext cx="2809531" cy="323810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 Placeholder 3"/>
          <p:cNvSpPr>
            <a:spLocks noGrp="1"/>
          </p:cNvSpPr>
          <p:nvPr>
            <p:ph type="body" sz="half" idx="2"/>
          </p:nvPr>
        </p:nvSpPr>
        <p:spPr>
          <a:xfrm>
            <a:off x="8549640" y="1950719"/>
            <a:ext cx="3200400" cy="4229743"/>
          </a:xfrm>
        </p:spPr>
        <p:txBody>
          <a:bodyPr>
            <a:normAutofit/>
          </a:bodyPr>
          <a:lstStyle/>
          <a:p>
            <a:r>
              <a:rPr lang="en-US" sz="2800" b="1" dirty="0" smtClean="0"/>
              <a:t>Ways to assess a hazard</a:t>
            </a:r>
          </a:p>
          <a:p>
            <a:pPr marL="342900" indent="-342900">
              <a:buFont typeface="Wingdings 2" pitchFamily="18" charset="2"/>
              <a:buChar char="Ã"/>
            </a:pPr>
            <a:r>
              <a:rPr lang="en-US" sz="2400" dirty="0"/>
              <a:t>Semiannual Site Safety Inspection</a:t>
            </a:r>
          </a:p>
          <a:p>
            <a:pPr marL="342900" indent="-342900">
              <a:buFont typeface="Wingdings 2" pitchFamily="18" charset="2"/>
              <a:buChar char="Ã"/>
            </a:pPr>
            <a:r>
              <a:rPr lang="en-US" sz="2400" dirty="0"/>
              <a:t>Safety Data Sheets</a:t>
            </a:r>
          </a:p>
          <a:p>
            <a:pPr marL="342900" indent="-342900">
              <a:buFont typeface="Wingdings 2" pitchFamily="18" charset="2"/>
              <a:buChar char="Ã"/>
            </a:pPr>
            <a:r>
              <a:rPr lang="en-US" sz="2400" dirty="0"/>
              <a:t>Employee report of a safety </a:t>
            </a:r>
            <a:r>
              <a:rPr lang="en-US" sz="2400" dirty="0" smtClean="0"/>
              <a:t>hazard</a:t>
            </a:r>
            <a:endParaRPr lang="en-US" sz="2400" dirty="0"/>
          </a:p>
        </p:txBody>
      </p:sp>
      <p:sp>
        <p:nvSpPr>
          <p:cNvPr id="6" name="TextBox 5"/>
          <p:cNvSpPr txBox="1"/>
          <p:nvPr/>
        </p:nvSpPr>
        <p:spPr>
          <a:xfrm>
            <a:off x="3186684" y="5715000"/>
            <a:ext cx="3060192" cy="769441"/>
          </a:xfrm>
          <a:prstGeom prst="rect">
            <a:avLst/>
          </a:prstGeom>
          <a:noFill/>
        </p:spPr>
        <p:txBody>
          <a:bodyPr wrap="square" rtlCol="0">
            <a:spAutoFit/>
          </a:bodyPr>
          <a:lstStyle/>
          <a:p>
            <a:pPr algn="ctr"/>
            <a:r>
              <a:rPr lang="en-US" sz="2200" b="1" dirty="0" smtClean="0"/>
              <a:t>What is wrong with these pictures?</a:t>
            </a:r>
            <a:endParaRPr lang="en-US" sz="22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922" y="2213807"/>
            <a:ext cx="2874126" cy="32381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588297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35" y="694062"/>
            <a:ext cx="6591539" cy="1104393"/>
          </a:xfrm>
        </p:spPr>
        <p:txBody>
          <a:bodyPr>
            <a:normAutofit/>
          </a:bodyPr>
          <a:lstStyle/>
          <a:p>
            <a:r>
              <a:rPr lang="en-US" sz="4800" b="1" dirty="0" smtClean="0"/>
              <a:t>Accident investigation</a:t>
            </a:r>
            <a:endParaRPr lang="en-US" sz="48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1083340" y="2039205"/>
            <a:ext cx="4171412" cy="2752929"/>
          </a:xfrm>
        </p:spPr>
      </p:pic>
      <p:sp>
        <p:nvSpPr>
          <p:cNvPr id="4" name="Text Placeholder 3"/>
          <p:cNvSpPr>
            <a:spLocks noGrp="1"/>
          </p:cNvSpPr>
          <p:nvPr>
            <p:ph type="body" sz="half" idx="2"/>
          </p:nvPr>
        </p:nvSpPr>
        <p:spPr>
          <a:xfrm>
            <a:off x="7091411" y="2148288"/>
            <a:ext cx="4795790" cy="4350047"/>
          </a:xfrm>
        </p:spPr>
        <p:txBody>
          <a:bodyPr>
            <a:normAutofit/>
          </a:bodyPr>
          <a:lstStyle/>
          <a:p>
            <a:r>
              <a:rPr lang="en-US" sz="2400" b="1" dirty="0"/>
              <a:t>If you are in an accident or have an injury the district is required to fill out the following:</a:t>
            </a:r>
          </a:p>
          <a:p>
            <a:pPr marL="342900" indent="-342900">
              <a:buFont typeface="Wingdings 2" pitchFamily="18" charset="2"/>
              <a:buChar char="Ã"/>
            </a:pPr>
            <a:r>
              <a:rPr lang="en-US" sz="2000" dirty="0">
                <a:solidFill>
                  <a:schemeClr val="tx1"/>
                </a:solidFill>
              </a:rPr>
              <a:t>Form 78 – Supervisors report of injury/illness</a:t>
            </a:r>
          </a:p>
          <a:p>
            <a:pPr marL="342900" indent="-342900">
              <a:buFont typeface="Wingdings 2" pitchFamily="18" charset="2"/>
              <a:buChar char="Ã"/>
            </a:pPr>
            <a:r>
              <a:rPr lang="en-US" sz="2000" dirty="0">
                <a:solidFill>
                  <a:schemeClr val="tx1"/>
                </a:solidFill>
              </a:rPr>
              <a:t>Workers’ Compensation Claim Form (DWC-7) must be provided within twenty-four (24) hours of knowledge of any work-related injury or illness</a:t>
            </a:r>
          </a:p>
          <a:p>
            <a:pPr marL="342900" indent="-342900">
              <a:buFont typeface="Wingdings 2" pitchFamily="18" charset="2"/>
              <a:buChar char="Ã"/>
            </a:pPr>
            <a:r>
              <a:rPr lang="en-US" sz="2000" dirty="0">
                <a:solidFill>
                  <a:schemeClr val="tx1"/>
                </a:solidFill>
              </a:rPr>
              <a:t>Witness </a:t>
            </a:r>
            <a:r>
              <a:rPr lang="en-US" sz="2000" dirty="0" smtClean="0">
                <a:solidFill>
                  <a:schemeClr val="tx1"/>
                </a:solidFill>
              </a:rPr>
              <a:t>statements</a:t>
            </a:r>
            <a:endParaRPr lang="en-US" sz="2000" dirty="0">
              <a:solidFill>
                <a:schemeClr val="tx1"/>
              </a:solidFill>
            </a:endParaRPr>
          </a:p>
        </p:txBody>
      </p:sp>
      <p:pic>
        <p:nvPicPr>
          <p:cNvPr id="7"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89463"/>
            <a:ext cx="5354198" cy="1968536"/>
          </a:xfrm>
          <a:prstGeom prst="rect">
            <a:avLst/>
          </a:prstGeom>
        </p:spPr>
      </p:pic>
      <p:sp>
        <p:nvSpPr>
          <p:cNvPr id="8" name="TextBox 7"/>
          <p:cNvSpPr txBox="1"/>
          <p:nvPr/>
        </p:nvSpPr>
        <p:spPr>
          <a:xfrm>
            <a:off x="249936" y="5098786"/>
            <a:ext cx="4799380" cy="1631216"/>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If injured after normal business hours and you go to the hospital other than for first aid or observation then you must report the injury to the closest CA-OSHA office </a:t>
            </a:r>
          </a:p>
        </p:txBody>
      </p:sp>
    </p:spTree>
    <p:extLst>
      <p:ext uri="{BB962C8B-B14F-4D97-AF65-F5344CB8AC3E}">
        <p14:creationId xmlns:p14="http://schemas.microsoft.com/office/powerpoint/2010/main" val="83175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683045"/>
            <a:ext cx="6285674" cy="1090413"/>
          </a:xfrm>
        </p:spPr>
        <p:txBody>
          <a:bodyPr>
            <a:normAutofit/>
          </a:bodyPr>
          <a:lstStyle/>
          <a:p>
            <a:r>
              <a:rPr lang="en-US" sz="4800" b="1" dirty="0" smtClean="0"/>
              <a:t>Correcting a hazard</a:t>
            </a:r>
            <a:endParaRPr lang="en-US" sz="4800" b="1" dirty="0"/>
          </a:p>
        </p:txBody>
      </p:sp>
      <p:sp>
        <p:nvSpPr>
          <p:cNvPr id="4" name="Text Placeholder 3"/>
          <p:cNvSpPr>
            <a:spLocks noGrp="1"/>
          </p:cNvSpPr>
          <p:nvPr>
            <p:ph type="body" sz="half" idx="2"/>
          </p:nvPr>
        </p:nvSpPr>
        <p:spPr>
          <a:xfrm>
            <a:off x="7568588" y="2181341"/>
            <a:ext cx="3894095" cy="4307594"/>
          </a:xfrm>
        </p:spPr>
        <p:txBody>
          <a:bodyPr>
            <a:normAutofit/>
          </a:bodyPr>
          <a:lstStyle/>
          <a:p>
            <a:r>
              <a:rPr lang="en-US" sz="2800" b="1" dirty="0"/>
              <a:t>Minor hazards may be corrected by site staff &amp; some hazards require assistance </a:t>
            </a:r>
            <a:r>
              <a:rPr lang="en-US" sz="2800" b="1" dirty="0" smtClean="0"/>
              <a:t>from:</a:t>
            </a:r>
          </a:p>
          <a:p>
            <a:pPr marL="342900" indent="-342900">
              <a:buFont typeface="Wingdings 2" pitchFamily="18" charset="2"/>
              <a:buChar char="Ã"/>
            </a:pPr>
            <a:r>
              <a:rPr lang="en-US" sz="2400" b="1" dirty="0" smtClean="0">
                <a:solidFill>
                  <a:schemeClr val="tx1"/>
                </a:solidFill>
              </a:rPr>
              <a:t>Physical Plant Operations</a:t>
            </a:r>
          </a:p>
          <a:p>
            <a:pPr marL="342900" indent="-342900">
              <a:buFont typeface="Wingdings 2" pitchFamily="18" charset="2"/>
              <a:buChar char="Ã"/>
            </a:pPr>
            <a:r>
              <a:rPr lang="en-US" sz="2400" b="1" dirty="0" smtClean="0">
                <a:solidFill>
                  <a:schemeClr val="tx1"/>
                </a:solidFill>
              </a:rPr>
              <a:t>Safety Office</a:t>
            </a:r>
          </a:p>
          <a:p>
            <a:pPr marL="342900" indent="-342900">
              <a:buFont typeface="Wingdings 2" pitchFamily="18" charset="2"/>
              <a:buChar char="Ã"/>
            </a:pPr>
            <a:r>
              <a:rPr lang="en-US" sz="2400" b="1" dirty="0" smtClean="0">
                <a:solidFill>
                  <a:schemeClr val="tx1"/>
                </a:solidFill>
              </a:rPr>
              <a:t>Outside Contractors, Vendors or Consultants</a:t>
            </a:r>
            <a:endParaRPr lang="en-US" sz="2400" b="1"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58" y="2268589"/>
            <a:ext cx="5089794" cy="3586940"/>
          </a:xfrm>
          <a:prstGeom prst="rect">
            <a:avLst/>
          </a:prstGeom>
        </p:spPr>
      </p:pic>
      <p:sp>
        <p:nvSpPr>
          <p:cNvPr id="3" name="TextBox 2"/>
          <p:cNvSpPr txBox="1"/>
          <p:nvPr/>
        </p:nvSpPr>
        <p:spPr>
          <a:xfrm>
            <a:off x="1524886" y="5440031"/>
            <a:ext cx="2609088" cy="830997"/>
          </a:xfrm>
          <a:prstGeom prst="rect">
            <a:avLst/>
          </a:prstGeom>
          <a:solidFill>
            <a:schemeClr val="bg2">
              <a:lumMod val="20000"/>
              <a:lumOff val="80000"/>
            </a:schemeClr>
          </a:solidFill>
          <a:ln>
            <a:solidFill>
              <a:schemeClr val="accent1"/>
            </a:solidFill>
          </a:ln>
        </p:spPr>
        <p:txBody>
          <a:bodyPr wrap="square" rtlCol="0">
            <a:spAutoFit/>
          </a:bodyPr>
          <a:lstStyle/>
          <a:p>
            <a:pPr algn="ctr"/>
            <a:r>
              <a:rPr lang="en-US" sz="2400" b="1" dirty="0" smtClean="0">
                <a:solidFill>
                  <a:sysClr val="windowText" lastClr="000000"/>
                </a:solidFill>
              </a:rPr>
              <a:t>Can you see a problem?</a:t>
            </a:r>
            <a:endParaRPr lang="en-US" sz="2400" b="1" dirty="0">
              <a:solidFill>
                <a:sysClr val="windowText" lastClr="000000"/>
              </a:solidFill>
            </a:endParaRPr>
          </a:p>
        </p:txBody>
      </p:sp>
    </p:spTree>
    <p:extLst>
      <p:ext uri="{BB962C8B-B14F-4D97-AF65-F5344CB8AC3E}">
        <p14:creationId xmlns:p14="http://schemas.microsoft.com/office/powerpoint/2010/main" val="1320446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1" y="672322"/>
            <a:ext cx="6020393" cy="1240536"/>
          </a:xfrm>
        </p:spPr>
        <p:txBody>
          <a:bodyPr>
            <a:normAutofit/>
          </a:bodyPr>
          <a:lstStyle/>
          <a:p>
            <a:r>
              <a:rPr lang="en-US" sz="4800" b="1" dirty="0" smtClean="0"/>
              <a:t>Training for you</a:t>
            </a:r>
            <a:endParaRPr lang="en-US" sz="4800" b="1" dirty="0"/>
          </a:p>
        </p:txBody>
      </p:sp>
      <p:pic>
        <p:nvPicPr>
          <p:cNvPr id="5"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63447" y="2688500"/>
            <a:ext cx="5608638" cy="335817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 Placeholder 3"/>
          <p:cNvSpPr>
            <a:spLocks noGrp="1"/>
          </p:cNvSpPr>
          <p:nvPr>
            <p:ph type="body" sz="half" idx="2"/>
          </p:nvPr>
        </p:nvSpPr>
        <p:spPr>
          <a:xfrm>
            <a:off x="7127913" y="2082188"/>
            <a:ext cx="4771479" cy="4416147"/>
          </a:xfrm>
        </p:spPr>
        <p:txBody>
          <a:bodyPr>
            <a:noAutofit/>
          </a:bodyPr>
          <a:lstStyle/>
          <a:p>
            <a:pPr marL="342900" indent="-342900">
              <a:buFont typeface="Wingdings 2" pitchFamily="18" charset="2"/>
              <a:buChar char="Ã"/>
            </a:pPr>
            <a:r>
              <a:rPr lang="en-US" sz="2300" dirty="0"/>
              <a:t>If you are a new employee</a:t>
            </a:r>
          </a:p>
          <a:p>
            <a:pPr marL="342900" indent="-342900">
              <a:buFont typeface="Wingdings 2" pitchFamily="18" charset="2"/>
              <a:buChar char="Ã"/>
            </a:pPr>
            <a:r>
              <a:rPr lang="en-US" sz="2300" dirty="0"/>
              <a:t>Prior to new job assignments</a:t>
            </a:r>
          </a:p>
          <a:p>
            <a:pPr marL="342900" indent="-342900">
              <a:buFont typeface="Wingdings 2" pitchFamily="18" charset="2"/>
              <a:buChar char="Ã"/>
            </a:pPr>
            <a:r>
              <a:rPr lang="en-US" sz="2300" dirty="0"/>
              <a:t>When new substances, processes, procedures or equipment are introduced to the workplace</a:t>
            </a:r>
          </a:p>
          <a:p>
            <a:pPr marL="342900" indent="-342900">
              <a:buFont typeface="Wingdings 2" pitchFamily="18" charset="2"/>
              <a:buChar char="Ã"/>
            </a:pPr>
            <a:r>
              <a:rPr lang="en-US" sz="2300" dirty="0"/>
              <a:t>Whenever the employer is made aware of a new or previously unrecognized hazard</a:t>
            </a:r>
          </a:p>
          <a:p>
            <a:pPr marL="342900" indent="-342900">
              <a:buFont typeface="Wingdings 2" pitchFamily="18" charset="2"/>
              <a:buChar char="Ã"/>
            </a:pPr>
            <a:r>
              <a:rPr lang="en-US" sz="2300" dirty="0"/>
              <a:t>All workers on job specific </a:t>
            </a:r>
            <a:r>
              <a:rPr lang="en-US" sz="2300" dirty="0" smtClean="0"/>
              <a:t>hazards</a:t>
            </a:r>
            <a:endParaRPr lang="en-US" sz="2300" dirty="0"/>
          </a:p>
        </p:txBody>
      </p:sp>
    </p:spTree>
    <p:extLst>
      <p:ext uri="{BB962C8B-B14F-4D97-AF65-F5344CB8AC3E}">
        <p14:creationId xmlns:p14="http://schemas.microsoft.com/office/powerpoint/2010/main" val="2361097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275" y="618448"/>
            <a:ext cx="7693291" cy="1353571"/>
          </a:xfrm>
        </p:spPr>
        <p:txBody>
          <a:bodyPr>
            <a:noAutofit/>
          </a:bodyPr>
          <a:lstStyle/>
          <a:p>
            <a:r>
              <a:rPr lang="en-US" sz="4800" b="1" dirty="0" smtClean="0"/>
              <a:t>What training is required?</a:t>
            </a:r>
            <a:endParaRPr lang="en-US" sz="48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7164" y="2240280"/>
            <a:ext cx="4397786" cy="3249977"/>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8350786" y="2240280"/>
            <a:ext cx="3399254" cy="3794760"/>
          </a:xfrm>
        </p:spPr>
        <p:txBody>
          <a:bodyPr>
            <a:normAutofit/>
          </a:bodyPr>
          <a:lstStyle/>
          <a:p>
            <a:pPr marL="342900" indent="-342900">
              <a:buFont typeface="Wingdings 2" pitchFamily="18" charset="2"/>
              <a:buChar char="Ã"/>
            </a:pPr>
            <a:r>
              <a:rPr lang="en-US" sz="2200" b="1" dirty="0"/>
              <a:t>Injury Illness Prevention Program (IIPP)</a:t>
            </a:r>
          </a:p>
          <a:p>
            <a:pPr marL="342900" indent="-342900">
              <a:buFont typeface="Wingdings 2" pitchFamily="18" charset="2"/>
              <a:buChar char="Ã"/>
            </a:pPr>
            <a:r>
              <a:rPr lang="en-US" sz="2200" b="1" dirty="0"/>
              <a:t>Hazard Communication (HAZCOM)</a:t>
            </a:r>
          </a:p>
          <a:p>
            <a:pPr marL="342900" indent="-342900">
              <a:buFont typeface="Wingdings 2" pitchFamily="18" charset="2"/>
              <a:buChar char="Ã"/>
            </a:pPr>
            <a:r>
              <a:rPr lang="en-US" sz="2200" b="1" dirty="0"/>
              <a:t>Bloodborne Pathogen (BBP)</a:t>
            </a:r>
          </a:p>
          <a:p>
            <a:pPr marL="342900" indent="-342900">
              <a:buFont typeface="Wingdings 2" pitchFamily="18" charset="2"/>
              <a:buChar char="Ã"/>
            </a:pPr>
            <a:r>
              <a:rPr lang="en-US" sz="2200" b="1" dirty="0"/>
              <a:t>Fire </a:t>
            </a:r>
            <a:r>
              <a:rPr lang="en-US" sz="2200" b="1" dirty="0" smtClean="0"/>
              <a:t>Safety</a:t>
            </a:r>
            <a:endParaRPr lang="en-US" sz="2200" b="1" dirty="0"/>
          </a:p>
        </p:txBody>
      </p:sp>
      <p:sp>
        <p:nvSpPr>
          <p:cNvPr id="8" name="Content Placeholder 2"/>
          <p:cNvSpPr txBox="1">
            <a:spLocks/>
          </p:cNvSpPr>
          <p:nvPr/>
        </p:nvSpPr>
        <p:spPr>
          <a:xfrm>
            <a:off x="162730" y="3756753"/>
            <a:ext cx="3318600" cy="2933428"/>
          </a:xfrm>
          <a:prstGeom prst="roundRect">
            <a:avLst/>
          </a:prstGeom>
          <a:solidFill>
            <a:schemeClr val="bg1">
              <a:lumMod val="85000"/>
            </a:schemeClr>
          </a:solidFill>
        </p:spPr>
        <p:style>
          <a:lnRef idx="2">
            <a:schemeClr val="accent5"/>
          </a:lnRef>
          <a:fillRef idx="1">
            <a:schemeClr val="lt1"/>
          </a:fillRef>
          <a:effectRef idx="0">
            <a:schemeClr val="accent5"/>
          </a:effectRef>
          <a:fontRef idx="minor">
            <a:schemeClr val="dk1"/>
          </a:fontRef>
        </p:style>
        <p:txBody>
          <a:bodyPr anchor="ctr">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None/>
            </a:pPr>
            <a:r>
              <a:rPr lang="en-US" sz="2100" b="1" dirty="0" smtClean="0"/>
              <a:t>There are other areas of safety that may be more specific for the area you work in and would be covered as a job specific type training</a:t>
            </a:r>
            <a:endParaRPr lang="en-US" sz="2100" b="1" dirty="0"/>
          </a:p>
        </p:txBody>
      </p:sp>
    </p:spTree>
    <p:extLst>
      <p:ext uri="{BB962C8B-B14F-4D97-AF65-F5344CB8AC3E}">
        <p14:creationId xmlns:p14="http://schemas.microsoft.com/office/powerpoint/2010/main" val="5105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 Fatalities in California</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sz="2800" dirty="0"/>
              <a:t>Pipefitter and </a:t>
            </a:r>
            <a:r>
              <a:rPr lang="en-US" sz="2800" dirty="0" smtClean="0"/>
              <a:t>Welder - died </a:t>
            </a:r>
            <a:r>
              <a:rPr lang="en-US" sz="2800" dirty="0"/>
              <a:t>after falling through a fiberglass light panel while making repairs to a rooftop cooling system. </a:t>
            </a:r>
          </a:p>
          <a:p>
            <a:pPr>
              <a:buFont typeface="Wingdings" panose="05000000000000000000" pitchFamily="2" charset="2"/>
              <a:buChar char="Ø"/>
            </a:pPr>
            <a:r>
              <a:rPr lang="en-US" sz="2800" dirty="0"/>
              <a:t> Tree Worker -  died after falling while trimming a tree in Willow Creek for the tree service business he started with his wife in 2016.</a:t>
            </a:r>
          </a:p>
          <a:p>
            <a:pPr>
              <a:buFont typeface="Wingdings" panose="05000000000000000000" pitchFamily="2" charset="2"/>
              <a:buChar char="Ø"/>
            </a:pPr>
            <a:r>
              <a:rPr lang="en-US" sz="2800" dirty="0" smtClean="0"/>
              <a:t>A 29 year old employee </a:t>
            </a:r>
            <a:r>
              <a:rPr lang="en-US" sz="2800" dirty="0"/>
              <a:t>was helping load the </a:t>
            </a:r>
            <a:r>
              <a:rPr lang="en-US" sz="2800" dirty="0" smtClean="0"/>
              <a:t>I-beams onto </a:t>
            </a:r>
            <a:r>
              <a:rPr lang="en-US" sz="2800" dirty="0"/>
              <a:t>a trailer bed </a:t>
            </a:r>
            <a:r>
              <a:rPr lang="en-US" sz="2800" dirty="0" smtClean="0"/>
              <a:t>when </a:t>
            </a:r>
            <a:r>
              <a:rPr lang="en-US" sz="2800" dirty="0"/>
              <a:t>co-worker was utilizing a forklift. The falling I-beams </a:t>
            </a:r>
            <a:r>
              <a:rPr lang="en-US" sz="2800" dirty="0" smtClean="0"/>
              <a:t>fatally struck employee </a:t>
            </a:r>
            <a:r>
              <a:rPr lang="en-US" sz="2800" dirty="0"/>
              <a:t>and </a:t>
            </a:r>
            <a:r>
              <a:rPr lang="en-US" sz="2800" dirty="0" smtClean="0"/>
              <a:t>was </a:t>
            </a:r>
            <a:r>
              <a:rPr lang="en-US" sz="2800" dirty="0"/>
              <a:t>knocked to the </a:t>
            </a:r>
            <a:r>
              <a:rPr lang="en-US" sz="2800" dirty="0" smtClean="0"/>
              <a:t>ground. </a:t>
            </a:r>
            <a:r>
              <a:rPr lang="en-US" sz="1400" dirty="0" smtClean="0"/>
              <a:t>(San Diego)</a:t>
            </a:r>
            <a:endParaRPr lang="en-US" sz="1400" dirty="0"/>
          </a:p>
          <a:p>
            <a:pPr marL="0" indent="0">
              <a:buNone/>
            </a:pPr>
            <a:endParaRPr lang="en-US" dirty="0"/>
          </a:p>
        </p:txBody>
      </p:sp>
    </p:spTree>
    <p:extLst>
      <p:ext uri="{BB962C8B-B14F-4D97-AF65-F5344CB8AC3E}">
        <p14:creationId xmlns:p14="http://schemas.microsoft.com/office/powerpoint/2010/main" val="28318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74" y="771181"/>
            <a:ext cx="4791786" cy="871397"/>
          </a:xfrm>
        </p:spPr>
        <p:txBody>
          <a:bodyPr>
            <a:normAutofit/>
          </a:bodyPr>
          <a:lstStyle/>
          <a:p>
            <a:r>
              <a:rPr lang="en-US" sz="4800" b="1" dirty="0" smtClean="0"/>
              <a:t>Recordkeeping</a:t>
            </a:r>
            <a:endParaRPr lang="en-US" sz="4800" b="1" dirty="0"/>
          </a:p>
        </p:txBody>
      </p:sp>
      <p:sp>
        <p:nvSpPr>
          <p:cNvPr id="3" name="Content Placeholder 2"/>
          <p:cNvSpPr>
            <a:spLocks noGrp="1"/>
          </p:cNvSpPr>
          <p:nvPr>
            <p:ph idx="1"/>
          </p:nvPr>
        </p:nvSpPr>
        <p:spPr>
          <a:xfrm>
            <a:off x="573429" y="2309634"/>
            <a:ext cx="5608336" cy="3599313"/>
          </a:xfrm>
        </p:spPr>
        <p:txBody>
          <a:bodyPr>
            <a:normAutofit fontScale="92500" lnSpcReduction="10000"/>
          </a:bodyPr>
          <a:lstStyle/>
          <a:p>
            <a:pPr marL="0" indent="0">
              <a:buNone/>
            </a:pPr>
            <a:r>
              <a:rPr lang="en-US" sz="2800" b="1" dirty="0" smtClean="0">
                <a:solidFill>
                  <a:schemeClr val="bg1"/>
                </a:solidFill>
              </a:rPr>
              <a:t>For Supervisors</a:t>
            </a:r>
          </a:p>
          <a:p>
            <a:r>
              <a:rPr lang="en-US" sz="2400" b="1" dirty="0" smtClean="0">
                <a:solidFill>
                  <a:schemeClr val="bg1"/>
                </a:solidFill>
              </a:rPr>
              <a:t>Supervisor’s </a:t>
            </a:r>
            <a:r>
              <a:rPr lang="en-US" sz="2400" b="1" dirty="0">
                <a:solidFill>
                  <a:schemeClr val="bg1"/>
                </a:solidFill>
              </a:rPr>
              <a:t>Report of Accident/Injury</a:t>
            </a:r>
          </a:p>
          <a:p>
            <a:r>
              <a:rPr lang="en-US" sz="2400" b="1" dirty="0">
                <a:solidFill>
                  <a:schemeClr val="bg1"/>
                </a:solidFill>
              </a:rPr>
              <a:t>Inspection Forms</a:t>
            </a:r>
          </a:p>
          <a:p>
            <a:r>
              <a:rPr lang="en-US" sz="2400" b="1" dirty="0">
                <a:solidFill>
                  <a:schemeClr val="bg1"/>
                </a:solidFill>
              </a:rPr>
              <a:t>Training</a:t>
            </a:r>
          </a:p>
          <a:p>
            <a:r>
              <a:rPr lang="en-US" sz="2400" b="1" dirty="0">
                <a:solidFill>
                  <a:schemeClr val="bg1"/>
                </a:solidFill>
              </a:rPr>
              <a:t>Accident </a:t>
            </a:r>
            <a:r>
              <a:rPr lang="en-US" sz="2400" b="1" dirty="0" smtClean="0">
                <a:solidFill>
                  <a:schemeClr val="bg1"/>
                </a:solidFill>
              </a:rPr>
              <a:t>Investigations</a:t>
            </a:r>
          </a:p>
          <a:p>
            <a:pPr marL="0" indent="0">
              <a:buNone/>
            </a:pPr>
            <a:endParaRPr lang="en-US" sz="2400" b="1" dirty="0">
              <a:solidFill>
                <a:schemeClr val="bg1"/>
              </a:solidFill>
            </a:endParaRPr>
          </a:p>
          <a:p>
            <a:pPr marL="0" indent="0">
              <a:buNone/>
            </a:pPr>
            <a:r>
              <a:rPr lang="en-US" sz="2800" b="1" dirty="0" smtClean="0">
                <a:solidFill>
                  <a:schemeClr val="bg1"/>
                </a:solidFill>
              </a:rPr>
              <a:t>Employees</a:t>
            </a:r>
          </a:p>
          <a:p>
            <a:pPr marL="0" indent="0">
              <a:buNone/>
            </a:pPr>
            <a:r>
              <a:rPr lang="en-US" sz="2400" b="1" dirty="0" smtClean="0">
                <a:solidFill>
                  <a:schemeClr val="bg1"/>
                </a:solidFill>
              </a:rPr>
              <a:t>Remember you need to sign-in when receiving training</a:t>
            </a:r>
            <a:endParaRPr lang="en-US" sz="2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5016" y="2765234"/>
            <a:ext cx="4242335" cy="2688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64750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8" y="439168"/>
            <a:ext cx="3200400" cy="1737360"/>
          </a:xfrm>
        </p:spPr>
        <p:txBody>
          <a:bodyPr>
            <a:normAutofit/>
          </a:bodyPr>
          <a:lstStyle/>
          <a:p>
            <a:pPr algn="ctr"/>
            <a:r>
              <a:rPr lang="en-US" sz="3400" dirty="0"/>
              <a:t>For questions contact the Safety </a:t>
            </a:r>
            <a:r>
              <a:rPr lang="en-US" sz="3400" dirty="0" smtClean="0"/>
              <a:t>Office</a:t>
            </a:r>
            <a:endParaRPr lang="en-US" sz="3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7568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6682" y="4664836"/>
            <a:ext cx="7195226" cy="1769015"/>
          </a:xfrm>
          <a:solidFill>
            <a:schemeClr val="bg1">
              <a:alpha val="83000"/>
            </a:schemeClr>
          </a:solidFill>
        </p:spPr>
        <p:txBody>
          <a:bodyPr>
            <a:normAutofit/>
          </a:bodyPr>
          <a:lstStyle/>
          <a:p>
            <a:pPr marL="0" indent="0" algn="ctr">
              <a:buNone/>
            </a:pPr>
            <a:r>
              <a:rPr lang="en-US" sz="3600" b="1" dirty="0" smtClean="0"/>
              <a:t>Safety is about doing the right thing even if no one is looking because Safety starts with you!</a:t>
            </a:r>
            <a:endParaRPr lang="en-US" sz="3600" b="1" dirty="0"/>
          </a:p>
        </p:txBody>
      </p:sp>
      <p:sp>
        <p:nvSpPr>
          <p:cNvPr id="4" name="Text Placeholder 3"/>
          <p:cNvSpPr>
            <a:spLocks noGrp="1"/>
          </p:cNvSpPr>
          <p:nvPr>
            <p:ph type="body" sz="half" idx="2"/>
          </p:nvPr>
        </p:nvSpPr>
        <p:spPr>
          <a:xfrm>
            <a:off x="7469436" y="2555913"/>
            <a:ext cx="4583017" cy="3980761"/>
          </a:xfrm>
        </p:spPr>
        <p:txBody>
          <a:bodyPr>
            <a:normAutofit/>
          </a:bodyPr>
          <a:lstStyle/>
          <a:p>
            <a:pPr algn="ctr"/>
            <a:r>
              <a:rPr lang="en-US" sz="2400" b="1" dirty="0" smtClean="0"/>
              <a:t>858-627-7174</a:t>
            </a:r>
          </a:p>
          <a:p>
            <a:pPr algn="ctr"/>
            <a:r>
              <a:rPr lang="en-US" sz="2400" b="1" dirty="0" smtClean="0"/>
              <a:t>or</a:t>
            </a:r>
          </a:p>
          <a:p>
            <a:pPr algn="ctr"/>
            <a:r>
              <a:rPr lang="en-US" sz="2400" b="1" dirty="0" smtClean="0">
                <a:hlinkClick r:id="rId3"/>
              </a:rPr>
              <a:t>safetyoffice@sandi.net</a:t>
            </a:r>
            <a:r>
              <a:rPr lang="en-US" sz="2400" b="1" dirty="0" smtClean="0"/>
              <a:t> </a:t>
            </a:r>
            <a:endParaRPr lang="en-US" sz="2400" b="1" dirty="0"/>
          </a:p>
          <a:p>
            <a:pPr algn="ctr"/>
            <a:r>
              <a:rPr lang="en-US" sz="2400" b="1" dirty="0"/>
              <a:t>or</a:t>
            </a:r>
          </a:p>
          <a:p>
            <a:pPr algn="ctr"/>
            <a:r>
              <a:rPr lang="en-US" sz="2400" b="1" dirty="0"/>
              <a:t>Safety Management </a:t>
            </a:r>
            <a:r>
              <a:rPr lang="en-US" sz="2400" b="1" dirty="0" smtClean="0"/>
              <a:t>website</a:t>
            </a:r>
          </a:p>
          <a:p>
            <a:pPr algn="ctr"/>
            <a:r>
              <a:rPr lang="en-US" sz="2300" b="1" dirty="0">
                <a:hlinkClick r:id="rId4"/>
              </a:rPr>
              <a:t>https://</a:t>
            </a:r>
            <a:r>
              <a:rPr lang="en-US" sz="2300" b="1" dirty="0" smtClean="0">
                <a:hlinkClick r:id="rId4"/>
              </a:rPr>
              <a:t>www.sandi.net/staff/safety-management/environmental-health-safety-office</a:t>
            </a:r>
            <a:r>
              <a:rPr lang="en-US" sz="2300" b="1" dirty="0" smtClean="0"/>
              <a:t> </a:t>
            </a:r>
            <a:endParaRPr lang="en-US" sz="2300" b="1" dirty="0"/>
          </a:p>
        </p:txBody>
      </p:sp>
    </p:spTree>
    <p:extLst>
      <p:ext uri="{BB962C8B-B14F-4D97-AF65-F5344CB8AC3E}">
        <p14:creationId xmlns:p14="http://schemas.microsoft.com/office/powerpoint/2010/main" val="800295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399" y="981185"/>
            <a:ext cx="4710630" cy="699237"/>
          </a:xfrm>
        </p:spPr>
        <p:txBody>
          <a:bodyPr>
            <a:noAutofit/>
          </a:bodyPr>
          <a:lstStyle/>
          <a:p>
            <a:r>
              <a:rPr lang="en-US" sz="5400" b="1" dirty="0" smtClean="0"/>
              <a:t>Regulations</a:t>
            </a:r>
            <a:endParaRPr lang="en-US" sz="5400" b="1" dirty="0"/>
          </a:p>
        </p:txBody>
      </p:sp>
      <p:sp>
        <p:nvSpPr>
          <p:cNvPr id="4" name="Text Placeholder 3"/>
          <p:cNvSpPr>
            <a:spLocks noGrp="1"/>
          </p:cNvSpPr>
          <p:nvPr>
            <p:ph type="body" sz="half" idx="2"/>
          </p:nvPr>
        </p:nvSpPr>
        <p:spPr>
          <a:xfrm>
            <a:off x="8317736" y="2157793"/>
            <a:ext cx="3757724" cy="4606564"/>
          </a:xfrm>
        </p:spPr>
        <p:txBody>
          <a:bodyPr>
            <a:normAutofit/>
          </a:bodyPr>
          <a:lstStyle/>
          <a:p>
            <a:r>
              <a:rPr lang="en-US" sz="2200" b="1" dirty="0">
                <a:solidFill>
                  <a:schemeClr val="bg1"/>
                </a:solidFill>
              </a:rPr>
              <a:t>Title 8, California Code of Regulations Section 3203(T8 CCR 3203</a:t>
            </a:r>
            <a:r>
              <a:rPr lang="en-US" sz="2000" b="1" dirty="0">
                <a:solidFill>
                  <a:schemeClr val="bg1"/>
                </a:solidFill>
              </a:rPr>
              <a:t>)</a:t>
            </a:r>
          </a:p>
          <a:p>
            <a:r>
              <a:rPr lang="en-US" sz="2200" b="1" dirty="0">
                <a:solidFill>
                  <a:schemeClr val="accent1">
                    <a:lumMod val="50000"/>
                  </a:schemeClr>
                </a:solidFill>
              </a:rPr>
              <a:t>Injury/Illness Prevention Program (IIPP)</a:t>
            </a:r>
          </a:p>
          <a:p>
            <a:pPr marL="342900" indent="-342900">
              <a:buFont typeface="Wingdings 2" pitchFamily="18" charset="2"/>
              <a:buChar char="Ã"/>
            </a:pPr>
            <a:r>
              <a:rPr lang="en-US" sz="2000" dirty="0">
                <a:solidFill>
                  <a:schemeClr val="accent1">
                    <a:lumMod val="50000"/>
                  </a:schemeClr>
                </a:solidFill>
              </a:rPr>
              <a:t>Every California Employer must have a written program.</a:t>
            </a:r>
          </a:p>
          <a:p>
            <a:pPr marL="342900" indent="-342900">
              <a:buFont typeface="Wingdings 2" pitchFamily="18" charset="2"/>
              <a:buChar char="Ã"/>
            </a:pPr>
            <a:r>
              <a:rPr lang="en-US" sz="2000" dirty="0">
                <a:solidFill>
                  <a:schemeClr val="accent1">
                    <a:lumMod val="50000"/>
                  </a:schemeClr>
                </a:solidFill>
              </a:rPr>
              <a:t>A copy must be maintained at each worksite.</a:t>
            </a:r>
          </a:p>
          <a:p>
            <a:pPr marL="342900" indent="-342900">
              <a:buFont typeface="Wingdings 2" pitchFamily="18" charset="2"/>
              <a:buChar char="Ã"/>
            </a:pPr>
            <a:r>
              <a:rPr lang="en-US" sz="2000" dirty="0">
                <a:solidFill>
                  <a:schemeClr val="accent1">
                    <a:lumMod val="50000"/>
                  </a:schemeClr>
                </a:solidFill>
              </a:rPr>
              <a:t>Employees must be informed of the IIPP</a:t>
            </a:r>
            <a:r>
              <a:rPr lang="en-US" sz="2000" dirty="0" smtClean="0">
                <a:solidFill>
                  <a:schemeClr val="accent1">
                    <a:lumMod val="50000"/>
                  </a:schemeClr>
                </a:solidFill>
              </a:rPr>
              <a:t>.</a:t>
            </a:r>
            <a:endParaRPr lang="en-US" sz="2000" dirty="0">
              <a:solidFill>
                <a:schemeClr val="accent1">
                  <a:lumMod val="50000"/>
                </a:schemeClr>
              </a:solidFill>
            </a:endParaRPr>
          </a:p>
        </p:txBody>
      </p:sp>
      <p:sp>
        <p:nvSpPr>
          <p:cNvPr id="6" name="Oval Callout 5"/>
          <p:cNvSpPr/>
          <p:nvPr/>
        </p:nvSpPr>
        <p:spPr>
          <a:xfrm>
            <a:off x="605117" y="2157793"/>
            <a:ext cx="3056965" cy="1201271"/>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Snap ITC" pitchFamily="82" charset="0"/>
              </a:rPr>
              <a:t>Who</a:t>
            </a:r>
            <a:endParaRPr lang="en-US" sz="3200" dirty="0">
              <a:latin typeface="Snap ITC" pitchFamily="82" charset="0"/>
            </a:endParaRPr>
          </a:p>
        </p:txBody>
      </p:sp>
      <p:sp>
        <p:nvSpPr>
          <p:cNvPr id="7" name="Oval Callout 6"/>
          <p:cNvSpPr/>
          <p:nvPr/>
        </p:nvSpPr>
        <p:spPr>
          <a:xfrm flipH="1">
            <a:off x="5593975" y="4446494"/>
            <a:ext cx="2088778" cy="1703294"/>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latin typeface="Snap ITC" pitchFamily="82" charset="0"/>
              </a:rPr>
              <a:t>What</a:t>
            </a:r>
            <a:endParaRPr lang="en-US" sz="3200" dirty="0">
              <a:latin typeface="Snap ITC" pitchFamily="82" charset="0"/>
            </a:endParaRPr>
          </a:p>
        </p:txBody>
      </p:sp>
      <p:sp>
        <p:nvSpPr>
          <p:cNvPr id="8" name="Oval Callout 7"/>
          <p:cNvSpPr/>
          <p:nvPr/>
        </p:nvSpPr>
        <p:spPr>
          <a:xfrm flipH="1">
            <a:off x="1860174" y="4876800"/>
            <a:ext cx="2967318" cy="1389530"/>
          </a:xfrm>
          <a:prstGeom prst="wedgeEllipse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atin typeface="Snap ITC" pitchFamily="82" charset="0"/>
              </a:rPr>
              <a:t>Where</a:t>
            </a:r>
            <a:endParaRPr lang="en-US" sz="3200" dirty="0">
              <a:latin typeface="Snap ITC" pitchFamily="82" charset="0"/>
            </a:endParaRPr>
          </a:p>
        </p:txBody>
      </p:sp>
      <p:sp>
        <p:nvSpPr>
          <p:cNvPr id="9" name="Oval Callout 8"/>
          <p:cNvSpPr/>
          <p:nvPr/>
        </p:nvSpPr>
        <p:spPr>
          <a:xfrm>
            <a:off x="3693459" y="2604247"/>
            <a:ext cx="1990165" cy="131781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Snap ITC" pitchFamily="82" charset="0"/>
              </a:rPr>
              <a:t>When</a:t>
            </a:r>
            <a:endParaRPr lang="en-US" sz="3200" dirty="0">
              <a:latin typeface="Snap ITC" pitchFamily="82" charset="0"/>
            </a:endParaRPr>
          </a:p>
        </p:txBody>
      </p:sp>
      <p:sp>
        <p:nvSpPr>
          <p:cNvPr id="10" name="Oval Callout 9"/>
          <p:cNvSpPr/>
          <p:nvPr/>
        </p:nvSpPr>
        <p:spPr>
          <a:xfrm>
            <a:off x="6125378" y="2026023"/>
            <a:ext cx="1981853" cy="1896036"/>
          </a:xfrm>
          <a:prstGeom prst="wedgeEllipse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400" dirty="0" smtClean="0">
                <a:latin typeface="Snap ITC" pitchFamily="82" charset="0"/>
              </a:rPr>
              <a:t>Why</a:t>
            </a:r>
            <a:endParaRPr lang="en-US" sz="3400" dirty="0">
              <a:latin typeface="Snap ITC" pitchFamily="82" charset="0"/>
            </a:endParaRPr>
          </a:p>
        </p:txBody>
      </p:sp>
      <p:sp>
        <p:nvSpPr>
          <p:cNvPr id="11" name="Oval Callout 10"/>
          <p:cNvSpPr/>
          <p:nvPr/>
        </p:nvSpPr>
        <p:spPr>
          <a:xfrm>
            <a:off x="605117" y="3641830"/>
            <a:ext cx="1743632" cy="1237130"/>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latin typeface="Snap ITC" pitchFamily="82" charset="0"/>
              </a:rPr>
              <a:t>How</a:t>
            </a:r>
            <a:endParaRPr lang="en-US" sz="3200" dirty="0">
              <a:latin typeface="Snap ITC" pitchFamily="82" charset="0"/>
            </a:endParaRPr>
          </a:p>
        </p:txBody>
      </p:sp>
    </p:spTree>
    <p:extLst>
      <p:ext uri="{BB962C8B-B14F-4D97-AF65-F5344CB8AC3E}">
        <p14:creationId xmlns:p14="http://schemas.microsoft.com/office/powerpoint/2010/main" val="313209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480" y="911894"/>
            <a:ext cx="4861413" cy="707136"/>
          </a:xfrm>
        </p:spPr>
        <p:txBody>
          <a:bodyPr>
            <a:noAutofit/>
          </a:bodyPr>
          <a:lstStyle/>
          <a:p>
            <a:pPr algn="ctr"/>
            <a:r>
              <a:rPr lang="en-US" sz="4800" dirty="0" smtClean="0"/>
              <a:t>Did You Know</a:t>
            </a:r>
            <a:endParaRPr lang="en-US" sz="4800" dirty="0"/>
          </a:p>
        </p:txBody>
      </p:sp>
      <p:sp>
        <p:nvSpPr>
          <p:cNvPr id="7" name="Text Placeholder 6"/>
          <p:cNvSpPr>
            <a:spLocks noGrp="1"/>
          </p:cNvSpPr>
          <p:nvPr>
            <p:ph type="body" sz="half" idx="2"/>
          </p:nvPr>
        </p:nvSpPr>
        <p:spPr>
          <a:xfrm>
            <a:off x="8328751" y="2159306"/>
            <a:ext cx="3624549" cy="4373696"/>
          </a:xfrm>
        </p:spPr>
        <p:txBody>
          <a:bodyPr>
            <a:normAutofit/>
          </a:bodyPr>
          <a:lstStyle/>
          <a:p>
            <a:pPr marL="342900" indent="-342900">
              <a:buFont typeface="Wingdings 2" pitchFamily="18" charset="2"/>
              <a:buChar char="Ã"/>
            </a:pPr>
            <a:r>
              <a:rPr lang="en-US" sz="2400" dirty="0"/>
              <a:t>In California there were </a:t>
            </a:r>
            <a:r>
              <a:rPr lang="en-US" sz="2400" b="1" dirty="0" smtClean="0">
                <a:solidFill>
                  <a:schemeClr val="tx1"/>
                </a:solidFill>
              </a:rPr>
              <a:t>376</a:t>
            </a:r>
            <a:r>
              <a:rPr lang="en-US" sz="2400" dirty="0" smtClean="0"/>
              <a:t> workplace </a:t>
            </a:r>
            <a:r>
              <a:rPr lang="en-US" sz="2400" dirty="0"/>
              <a:t>fatalities </a:t>
            </a:r>
            <a:r>
              <a:rPr lang="en-US" sz="2400" dirty="0" smtClean="0"/>
              <a:t>in 2016 &amp; 2017 and in </a:t>
            </a:r>
            <a:r>
              <a:rPr lang="en-US" sz="2400" b="1" dirty="0" smtClean="0">
                <a:solidFill>
                  <a:schemeClr val="tx1"/>
                </a:solidFill>
              </a:rPr>
              <a:t>422 </a:t>
            </a:r>
            <a:r>
              <a:rPr lang="en-US" sz="2400" dirty="0" smtClean="0"/>
              <a:t>2018</a:t>
            </a:r>
            <a:endParaRPr lang="en-US" sz="2400" dirty="0"/>
          </a:p>
          <a:p>
            <a:pPr marL="342900" indent="-342900">
              <a:buFont typeface="Wingdings 2" pitchFamily="18" charset="2"/>
              <a:buChar char="Ã"/>
            </a:pPr>
            <a:r>
              <a:rPr lang="en-US" sz="2400" dirty="0" smtClean="0"/>
              <a:t>In </a:t>
            </a:r>
            <a:r>
              <a:rPr lang="en-US" sz="2400" dirty="0"/>
              <a:t>the US, </a:t>
            </a:r>
            <a:r>
              <a:rPr lang="en-US" sz="2400" b="1" dirty="0">
                <a:solidFill>
                  <a:schemeClr val="tx1"/>
                </a:solidFill>
              </a:rPr>
              <a:t>5190</a:t>
            </a:r>
            <a:r>
              <a:rPr lang="en-US" sz="2400" dirty="0" smtClean="0"/>
              <a:t> workers </a:t>
            </a:r>
            <a:r>
              <a:rPr lang="en-US" sz="2400" dirty="0"/>
              <a:t>were killed on the </a:t>
            </a:r>
            <a:r>
              <a:rPr lang="en-US" sz="2400" dirty="0" smtClean="0"/>
              <a:t>job in in 2016 &amp; </a:t>
            </a:r>
            <a:r>
              <a:rPr lang="en-US" sz="2400" b="1" dirty="0" smtClean="0">
                <a:solidFill>
                  <a:schemeClr val="tx1"/>
                </a:solidFill>
              </a:rPr>
              <a:t>5147</a:t>
            </a:r>
            <a:r>
              <a:rPr lang="en-US" sz="2400" dirty="0" smtClean="0"/>
              <a:t> in 2017 and </a:t>
            </a:r>
            <a:r>
              <a:rPr lang="en-US" sz="2400" b="1" dirty="0" smtClean="0">
                <a:solidFill>
                  <a:schemeClr val="tx1"/>
                </a:solidFill>
              </a:rPr>
              <a:t>5250 </a:t>
            </a:r>
            <a:r>
              <a:rPr lang="en-US" sz="2400" dirty="0" smtClean="0"/>
              <a:t>in 2018 </a:t>
            </a:r>
            <a:endParaRPr lang="en-US" sz="2400" dirty="0"/>
          </a:p>
        </p:txBody>
      </p:sp>
      <p:sp>
        <p:nvSpPr>
          <p:cNvPr id="4" name="TextBox 3"/>
          <p:cNvSpPr txBox="1"/>
          <p:nvPr/>
        </p:nvSpPr>
        <p:spPr>
          <a:xfrm>
            <a:off x="815251" y="2048690"/>
            <a:ext cx="6788011" cy="523220"/>
          </a:xfrm>
          <a:prstGeom prst="rect">
            <a:avLst/>
          </a:prstGeom>
          <a:noFill/>
        </p:spPr>
        <p:txBody>
          <a:bodyPr wrap="square" rtlCol="0">
            <a:spAutoFit/>
          </a:bodyPr>
          <a:lstStyle/>
          <a:p>
            <a:pPr algn="ctr"/>
            <a:r>
              <a:rPr lang="en-US" sz="2800" b="1" dirty="0" smtClean="0">
                <a:solidFill>
                  <a:schemeClr val="bg1"/>
                </a:solidFill>
              </a:rPr>
              <a:t>422 Workplace Fatalities Fatalities</a:t>
            </a:r>
            <a:endParaRPr lang="en-US" sz="2800" b="1" dirty="0">
              <a:solidFill>
                <a:schemeClr val="bg1"/>
              </a:solidFill>
            </a:endParaRPr>
          </a:p>
        </p:txBody>
      </p:sp>
      <p:sp>
        <p:nvSpPr>
          <p:cNvPr id="2" name="TextBox 1"/>
          <p:cNvSpPr txBox="1"/>
          <p:nvPr/>
        </p:nvSpPr>
        <p:spPr>
          <a:xfrm>
            <a:off x="8846545" y="5761822"/>
            <a:ext cx="2302525" cy="646331"/>
          </a:xfrm>
          <a:prstGeom prst="rect">
            <a:avLst/>
          </a:prstGeom>
          <a:noFill/>
        </p:spPr>
        <p:txBody>
          <a:bodyPr wrap="square" rtlCol="0">
            <a:spAutoFit/>
          </a:bodyPr>
          <a:lstStyle/>
          <a:p>
            <a:pPr algn="ctr"/>
            <a:r>
              <a:rPr lang="en-US" dirty="0" smtClean="0"/>
              <a:t>US Bureau of Labor Statistics</a:t>
            </a:r>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43" y="2643431"/>
            <a:ext cx="6997132" cy="3889571"/>
          </a:xfrm>
          <a:prstGeom prst="rect">
            <a:avLst/>
          </a:prstGeom>
        </p:spPr>
      </p:pic>
    </p:spTree>
    <p:extLst>
      <p:ext uri="{BB962C8B-B14F-4D97-AF65-F5344CB8AC3E}">
        <p14:creationId xmlns:p14="http://schemas.microsoft.com/office/powerpoint/2010/main" val="16579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5735" y="843758"/>
            <a:ext cx="8152482" cy="850832"/>
          </a:xfrm>
        </p:spPr>
        <p:txBody>
          <a:bodyPr/>
          <a:lstStyle/>
          <a:p>
            <a:pPr algn="ctr"/>
            <a:r>
              <a:rPr lang="en-US" dirty="0" smtClean="0"/>
              <a:t>Injury Cost to the District</a:t>
            </a:r>
            <a:endParaRPr lang="en-US" dirty="0"/>
          </a:p>
        </p:txBody>
      </p:sp>
      <p:sp>
        <p:nvSpPr>
          <p:cNvPr id="8" name="Content Placeholder 2"/>
          <p:cNvSpPr txBox="1">
            <a:spLocks/>
          </p:cNvSpPr>
          <p:nvPr/>
        </p:nvSpPr>
        <p:spPr>
          <a:xfrm>
            <a:off x="7275117" y="2309002"/>
            <a:ext cx="3886200" cy="3840480"/>
          </a:xfrm>
          <a:prstGeom prst="rect">
            <a:avLst/>
          </a:prstGeom>
        </p:spPr>
        <p:style>
          <a:lnRef idx="0">
            <a:schemeClr val="accent4"/>
          </a:lnRef>
          <a:fillRef idx="3">
            <a:schemeClr val="accent4"/>
          </a:fillRef>
          <a:effectRef idx="3">
            <a:schemeClr val="accent4"/>
          </a:effectRef>
          <a:fontRef idx="minor">
            <a:schemeClr val="lt1"/>
          </a:fontRef>
        </p:style>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buClrTx/>
              <a:buSzPct val="70000"/>
              <a:buNone/>
            </a:pPr>
            <a:r>
              <a:rPr lang="en-US" sz="2800" b="1" dirty="0" smtClean="0">
                <a:solidFill>
                  <a:schemeClr val="bg1"/>
                </a:solidFill>
              </a:rPr>
              <a:t>Injury cost in 2017</a:t>
            </a:r>
          </a:p>
          <a:p>
            <a:pPr lvl="1">
              <a:buClr>
                <a:schemeClr val="tx1"/>
              </a:buClr>
              <a:buSzPct val="70000"/>
              <a:buFont typeface="Wingdings 2" pitchFamily="18" charset="2"/>
              <a:buChar char="Ã"/>
            </a:pPr>
            <a:r>
              <a:rPr lang="en-US" sz="2400" b="1" dirty="0" smtClean="0">
                <a:solidFill>
                  <a:schemeClr val="bg1"/>
                </a:solidFill>
              </a:rPr>
              <a:t>1430 </a:t>
            </a:r>
            <a:r>
              <a:rPr lang="en-US" sz="2400" b="1" dirty="0">
                <a:solidFill>
                  <a:schemeClr val="bg1"/>
                </a:solidFill>
              </a:rPr>
              <a:t>injury cases</a:t>
            </a:r>
          </a:p>
          <a:p>
            <a:pPr lvl="1">
              <a:buClr>
                <a:schemeClr val="tx1"/>
              </a:buClr>
              <a:buSzPct val="70000"/>
              <a:buFont typeface="Wingdings 2" pitchFamily="18" charset="2"/>
              <a:buChar char="Ã"/>
            </a:pPr>
            <a:r>
              <a:rPr lang="en-US" sz="2400" b="1" dirty="0" smtClean="0">
                <a:solidFill>
                  <a:schemeClr val="bg1"/>
                </a:solidFill>
              </a:rPr>
              <a:t>$$15,266,679.00</a:t>
            </a:r>
          </a:p>
          <a:p>
            <a:pPr marL="0" indent="0">
              <a:buClr>
                <a:srgbClr val="C00000"/>
              </a:buClr>
              <a:buFont typeface="Wingdings" pitchFamily="2" charset="2"/>
              <a:buNone/>
            </a:pPr>
            <a:endParaRPr lang="en-US" sz="1600" b="1" dirty="0" smtClean="0">
              <a:solidFill>
                <a:schemeClr val="bg1"/>
              </a:solidFill>
            </a:endParaRPr>
          </a:p>
          <a:p>
            <a:pPr marL="0" indent="0">
              <a:buClr>
                <a:schemeClr val="accent1">
                  <a:lumMod val="50000"/>
                </a:schemeClr>
              </a:buClr>
              <a:buSzPct val="70000"/>
              <a:buNone/>
            </a:pPr>
            <a:r>
              <a:rPr lang="en-US" sz="2800" b="1" dirty="0" smtClean="0">
                <a:solidFill>
                  <a:schemeClr val="bg1"/>
                </a:solidFill>
              </a:rPr>
              <a:t>Injury cost in 2018</a:t>
            </a:r>
          </a:p>
          <a:p>
            <a:pPr lvl="1">
              <a:buClr>
                <a:schemeClr val="tx1"/>
              </a:buClr>
              <a:buSzPct val="70000"/>
              <a:buFont typeface="Wingdings 2" pitchFamily="18" charset="2"/>
              <a:buChar char="Ã"/>
            </a:pPr>
            <a:r>
              <a:rPr lang="en-US" sz="2400" b="1" dirty="0" smtClean="0">
                <a:solidFill>
                  <a:schemeClr val="bg1"/>
                </a:solidFill>
              </a:rPr>
              <a:t>1815 injury cases</a:t>
            </a:r>
          </a:p>
          <a:p>
            <a:pPr lvl="1">
              <a:buClr>
                <a:schemeClr val="tx1"/>
              </a:buClr>
              <a:buSzPct val="70000"/>
              <a:buFont typeface="Wingdings 2" pitchFamily="18" charset="2"/>
              <a:buChar char="Ã"/>
            </a:pPr>
            <a:r>
              <a:rPr lang="en-US" sz="2400" b="1" dirty="0">
                <a:solidFill>
                  <a:schemeClr val="bg1"/>
                </a:solidFill>
              </a:rPr>
              <a:t>$$</a:t>
            </a:r>
            <a:r>
              <a:rPr lang="en-US" sz="2400" b="1" dirty="0" smtClean="0">
                <a:solidFill>
                  <a:schemeClr val="bg1"/>
                </a:solidFill>
              </a:rPr>
              <a:t>16,389,461.13  </a:t>
            </a:r>
            <a:endParaRPr lang="en-US" sz="2400" b="1" dirty="0">
              <a:solidFill>
                <a:schemeClr val="bg1"/>
              </a:solidFill>
            </a:endParaRPr>
          </a:p>
        </p:txBody>
      </p:sp>
      <p:sp>
        <p:nvSpPr>
          <p:cNvPr id="12" name="Content Placeholder 2"/>
          <p:cNvSpPr txBox="1">
            <a:spLocks/>
          </p:cNvSpPr>
          <p:nvPr/>
        </p:nvSpPr>
        <p:spPr>
          <a:xfrm>
            <a:off x="516471" y="2309002"/>
            <a:ext cx="3886200" cy="384048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dk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dk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dk1"/>
                </a:solidFill>
                <a:latin typeface="+mn-lt"/>
                <a:ea typeface="+mn-ea"/>
                <a:cs typeface="+mn-cs"/>
              </a:defRPr>
            </a:lvl9pPr>
          </a:lstStyle>
          <a:p>
            <a:pPr marL="0" indent="0">
              <a:buClr>
                <a:schemeClr val="accent1">
                  <a:lumMod val="50000"/>
                </a:schemeClr>
              </a:buClr>
              <a:buSzPct val="70000"/>
              <a:buNone/>
            </a:pPr>
            <a:r>
              <a:rPr lang="en-US" sz="2800" b="1" dirty="0" smtClean="0">
                <a:solidFill>
                  <a:prstClr val="black"/>
                </a:solidFill>
              </a:rPr>
              <a:t>The cost for 2017 &amp; 2018 is the total payments made &amp; includes injuries that may have occurred in previous years and are still open cases that will keep accruing.  </a:t>
            </a:r>
            <a:endParaRPr lang="en-US" sz="2800" b="1" dirty="0">
              <a:solidFill>
                <a:prstClr val="black"/>
              </a:solidFill>
            </a:endParaRPr>
          </a:p>
        </p:txBody>
      </p:sp>
      <p:sp>
        <p:nvSpPr>
          <p:cNvPr id="10" name="Right Arrow 9"/>
          <p:cNvSpPr/>
          <p:nvPr/>
        </p:nvSpPr>
        <p:spPr>
          <a:xfrm>
            <a:off x="4985206" y="3723407"/>
            <a:ext cx="1450848" cy="8168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451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Incident VS. Accident</a:t>
            </a:r>
            <a:endParaRPr lang="en-US" sz="5400" b="1" dirty="0"/>
          </a:p>
        </p:txBody>
      </p:sp>
      <p:sp>
        <p:nvSpPr>
          <p:cNvPr id="3" name="Text Placeholder 2"/>
          <p:cNvSpPr>
            <a:spLocks noGrp="1"/>
          </p:cNvSpPr>
          <p:nvPr>
            <p:ph type="body" idx="1"/>
          </p:nvPr>
        </p:nvSpPr>
        <p:spPr>
          <a:xfrm>
            <a:off x="1014923" y="2059103"/>
            <a:ext cx="4472327" cy="693135"/>
          </a:xfrm>
        </p:spPr>
        <p:txBody>
          <a:bodyPr/>
          <a:lstStyle/>
          <a:p>
            <a:r>
              <a:rPr lang="en-US" sz="4000" dirty="0" smtClean="0"/>
              <a:t>Incident</a:t>
            </a:r>
            <a:endParaRPr lang="en-US" sz="4000" dirty="0"/>
          </a:p>
        </p:txBody>
      </p:sp>
      <p:sp>
        <p:nvSpPr>
          <p:cNvPr id="4" name="Content Placeholder 3"/>
          <p:cNvSpPr>
            <a:spLocks noGrp="1"/>
          </p:cNvSpPr>
          <p:nvPr>
            <p:ph sz="half" idx="2"/>
          </p:nvPr>
        </p:nvSpPr>
        <p:spPr>
          <a:xfrm>
            <a:off x="1069848" y="2886421"/>
            <a:ext cx="4141130" cy="2454297"/>
          </a:xfrm>
        </p:spPr>
        <p:txBody>
          <a:bodyPr/>
          <a:lstStyle/>
          <a:p>
            <a:pPr marL="0" indent="0">
              <a:buNone/>
            </a:pPr>
            <a:r>
              <a:rPr lang="en-US" sz="2800" dirty="0" smtClean="0"/>
              <a:t>Is </a:t>
            </a:r>
            <a:r>
              <a:rPr lang="en-US" sz="2800" dirty="0"/>
              <a:t>an unplanned, undesired event that adversely affects completion of a task</a:t>
            </a:r>
          </a:p>
          <a:p>
            <a:endParaRPr lang="en-US" dirty="0"/>
          </a:p>
        </p:txBody>
      </p:sp>
      <p:sp>
        <p:nvSpPr>
          <p:cNvPr id="5" name="Text Placeholder 4"/>
          <p:cNvSpPr>
            <a:spLocks noGrp="1"/>
          </p:cNvSpPr>
          <p:nvPr>
            <p:ph type="body" sz="quarter" idx="3"/>
          </p:nvPr>
        </p:nvSpPr>
        <p:spPr>
          <a:xfrm>
            <a:off x="6340276" y="2092881"/>
            <a:ext cx="4474028" cy="692076"/>
          </a:xfrm>
        </p:spPr>
        <p:txBody>
          <a:bodyPr/>
          <a:lstStyle/>
          <a:p>
            <a:r>
              <a:rPr lang="en-US" sz="4000" dirty="0" smtClean="0"/>
              <a:t>Accident</a:t>
            </a:r>
            <a:endParaRPr lang="en-US" sz="4000" dirty="0"/>
          </a:p>
        </p:txBody>
      </p:sp>
      <p:sp>
        <p:nvSpPr>
          <p:cNvPr id="6" name="Content Placeholder 5"/>
          <p:cNvSpPr>
            <a:spLocks noGrp="1"/>
          </p:cNvSpPr>
          <p:nvPr>
            <p:ph sz="quarter" idx="4"/>
          </p:nvPr>
        </p:nvSpPr>
        <p:spPr>
          <a:xfrm>
            <a:off x="6364224" y="2885728"/>
            <a:ext cx="4450080" cy="1983727"/>
          </a:xfrm>
        </p:spPr>
        <p:txBody>
          <a:bodyPr>
            <a:normAutofit/>
          </a:bodyPr>
          <a:lstStyle/>
          <a:p>
            <a:pPr marL="0" indent="0">
              <a:buNone/>
            </a:pPr>
            <a:r>
              <a:rPr lang="en-US" sz="2800" dirty="0"/>
              <a:t>is an unplanned, undesired event that results in personal injury or property damage</a:t>
            </a:r>
            <a:r>
              <a:rPr lang="en-US" sz="2800" dirty="0" smtClean="0"/>
              <a:t>.</a:t>
            </a:r>
            <a:endParaRPr lang="en-US" sz="2800" dirty="0"/>
          </a:p>
        </p:txBody>
      </p:sp>
      <p:sp>
        <p:nvSpPr>
          <p:cNvPr id="7" name="TextBox 6"/>
          <p:cNvSpPr txBox="1"/>
          <p:nvPr/>
        </p:nvSpPr>
        <p:spPr>
          <a:xfrm>
            <a:off x="2145792" y="5474208"/>
            <a:ext cx="7668768" cy="769441"/>
          </a:xfrm>
          <a:prstGeom prst="rect">
            <a:avLst/>
          </a:prstGeom>
          <a:noFill/>
        </p:spPr>
        <p:txBody>
          <a:bodyPr wrap="square" rtlCol="0">
            <a:spAutoFit/>
          </a:bodyPr>
          <a:lstStyle/>
          <a:p>
            <a:r>
              <a:rPr lang="en-US" sz="4400" b="1" dirty="0" smtClean="0"/>
              <a:t>All accidents are Incidents</a:t>
            </a:r>
            <a:endParaRPr lang="en-US" sz="4400" b="1" dirty="0"/>
          </a:p>
        </p:txBody>
      </p:sp>
    </p:spTree>
    <p:extLst>
      <p:ext uri="{BB962C8B-B14F-4D97-AF65-F5344CB8AC3E}">
        <p14:creationId xmlns:p14="http://schemas.microsoft.com/office/powerpoint/2010/main" val="103052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818648"/>
            <a:ext cx="5143665" cy="944051"/>
          </a:xfrm>
        </p:spPr>
        <p:txBody>
          <a:bodyPr>
            <a:normAutofit/>
          </a:bodyPr>
          <a:lstStyle/>
          <a:p>
            <a:r>
              <a:rPr lang="en-US" sz="5400" b="1" dirty="0" smtClean="0"/>
              <a:t>Safety Analogy </a:t>
            </a:r>
            <a:endParaRPr lang="en-US" sz="5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4470335"/>
              </p:ext>
            </p:extLst>
          </p:nvPr>
        </p:nvGraphicFramePr>
        <p:xfrm>
          <a:off x="2276983" y="2120900"/>
          <a:ext cx="8659241"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6269" y="2293726"/>
            <a:ext cx="1999782" cy="584775"/>
          </a:xfrm>
          <a:prstGeom prst="rect">
            <a:avLst/>
          </a:prstGeom>
          <a:noFill/>
        </p:spPr>
        <p:txBody>
          <a:bodyPr wrap="square" rtlCol="0">
            <a:spAutoFit/>
          </a:bodyPr>
          <a:lstStyle/>
          <a:p>
            <a:pPr algn="ctr"/>
            <a:r>
              <a:rPr lang="en-US" sz="3200" b="1" dirty="0" smtClean="0"/>
              <a:t>For every </a:t>
            </a:r>
            <a:endParaRPr lang="en-US" sz="3200" b="1" dirty="0"/>
          </a:p>
        </p:txBody>
      </p:sp>
      <p:sp>
        <p:nvSpPr>
          <p:cNvPr id="4" name="Left Brace 3"/>
          <p:cNvSpPr/>
          <p:nvPr/>
        </p:nvSpPr>
        <p:spPr>
          <a:xfrm>
            <a:off x="1158240" y="3425952"/>
            <a:ext cx="987552" cy="2389632"/>
          </a:xfrm>
          <a:prstGeom prst="leftBrace">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TextBox 4"/>
          <p:cNvSpPr txBox="1"/>
          <p:nvPr/>
        </p:nvSpPr>
        <p:spPr>
          <a:xfrm>
            <a:off x="176269" y="3595023"/>
            <a:ext cx="1408691" cy="954107"/>
          </a:xfrm>
          <a:prstGeom prst="rect">
            <a:avLst/>
          </a:prstGeom>
          <a:noFill/>
        </p:spPr>
        <p:txBody>
          <a:bodyPr wrap="square" rtlCol="0">
            <a:spAutoFit/>
          </a:bodyPr>
          <a:lstStyle/>
          <a:p>
            <a:pPr algn="ctr"/>
            <a:r>
              <a:rPr lang="en-US" sz="2800" b="1" dirty="0" smtClean="0"/>
              <a:t>There Are</a:t>
            </a:r>
            <a:endParaRPr lang="en-US" sz="2800" b="1" dirty="0"/>
          </a:p>
        </p:txBody>
      </p:sp>
    </p:spTree>
    <p:extLst>
      <p:ext uri="{BB962C8B-B14F-4D97-AF65-F5344CB8AC3E}">
        <p14:creationId xmlns:p14="http://schemas.microsoft.com/office/powerpoint/2010/main" val="218363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a:t>
            </a:r>
            <a:br>
              <a:rPr lang="en-US" dirty="0" smtClean="0"/>
            </a:br>
            <a:r>
              <a:rPr lang="en-US" sz="3200" dirty="0" smtClean="0"/>
              <a:t>Serious Injury, Minor Injury, Non-Injury &amp; Hazard</a:t>
            </a:r>
            <a:endParaRPr lang="en-US" sz="3200" dirty="0"/>
          </a:p>
        </p:txBody>
      </p:sp>
      <p:sp>
        <p:nvSpPr>
          <p:cNvPr id="5" name="Text Placeholder 4"/>
          <p:cNvSpPr>
            <a:spLocks noGrp="1"/>
          </p:cNvSpPr>
          <p:nvPr>
            <p:ph type="body" idx="1"/>
          </p:nvPr>
        </p:nvSpPr>
        <p:spPr/>
        <p:txBody>
          <a:bodyPr>
            <a:normAutofit/>
          </a:bodyPr>
          <a:lstStyle/>
          <a:p>
            <a:r>
              <a:rPr lang="en-US" sz="3600" dirty="0" smtClean="0"/>
              <a:t>Serious Injury</a:t>
            </a:r>
            <a:endParaRPr lang="en-US" sz="3600" dirty="0"/>
          </a:p>
        </p:txBody>
      </p:sp>
      <p:sp>
        <p:nvSpPr>
          <p:cNvPr id="6" name="Content Placeholder 5"/>
          <p:cNvSpPr>
            <a:spLocks noGrp="1"/>
          </p:cNvSpPr>
          <p:nvPr>
            <p:ph sz="half" idx="2"/>
          </p:nvPr>
        </p:nvSpPr>
        <p:spPr/>
        <p:txBody>
          <a:bodyPr>
            <a:normAutofit/>
          </a:bodyPr>
          <a:lstStyle/>
          <a:p>
            <a:pPr marL="0" indent="0">
              <a:buNone/>
            </a:pPr>
            <a:r>
              <a:rPr lang="en-US" sz="2400" dirty="0" smtClean="0"/>
              <a:t>Teacher hospitalized </a:t>
            </a:r>
            <a:r>
              <a:rPr lang="en-US" sz="2400" dirty="0"/>
              <a:t>when they fall off ladder while </a:t>
            </a:r>
            <a:r>
              <a:rPr lang="en-US" sz="2400" dirty="0" smtClean="0"/>
              <a:t>hanging artwork causing </a:t>
            </a:r>
            <a:r>
              <a:rPr lang="en-US" sz="2400" dirty="0"/>
              <a:t>broken bones</a:t>
            </a:r>
          </a:p>
        </p:txBody>
      </p:sp>
      <p:sp>
        <p:nvSpPr>
          <p:cNvPr id="7" name="Text Placeholder 6"/>
          <p:cNvSpPr>
            <a:spLocks noGrp="1"/>
          </p:cNvSpPr>
          <p:nvPr>
            <p:ph type="body" sz="quarter" idx="3"/>
          </p:nvPr>
        </p:nvSpPr>
        <p:spPr/>
        <p:txBody>
          <a:bodyPr>
            <a:normAutofit/>
          </a:bodyPr>
          <a:lstStyle/>
          <a:p>
            <a:r>
              <a:rPr lang="en-US" sz="3600" dirty="0" smtClean="0"/>
              <a:t>Minor Injury</a:t>
            </a:r>
            <a:endParaRPr lang="en-US" sz="3600" dirty="0"/>
          </a:p>
        </p:txBody>
      </p:sp>
      <p:sp>
        <p:nvSpPr>
          <p:cNvPr id="8" name="Content Placeholder 7"/>
          <p:cNvSpPr>
            <a:spLocks noGrp="1"/>
          </p:cNvSpPr>
          <p:nvPr>
            <p:ph sz="quarter" idx="4"/>
          </p:nvPr>
        </p:nvSpPr>
        <p:spPr/>
        <p:txBody>
          <a:bodyPr>
            <a:normAutofit/>
          </a:bodyPr>
          <a:lstStyle/>
          <a:p>
            <a:pPr marL="0" indent="0">
              <a:buNone/>
            </a:pPr>
            <a:r>
              <a:rPr lang="en-US" sz="2400" dirty="0" smtClean="0"/>
              <a:t>Employee </a:t>
            </a:r>
            <a:r>
              <a:rPr lang="en-US" sz="2400" dirty="0"/>
              <a:t>missteps while descending </a:t>
            </a:r>
            <a:r>
              <a:rPr lang="en-US" sz="2400" dirty="0" smtClean="0"/>
              <a:t>step ladder </a:t>
            </a:r>
            <a:r>
              <a:rPr lang="en-US" sz="2400" dirty="0"/>
              <a:t>and twist ankle</a:t>
            </a:r>
          </a:p>
        </p:txBody>
      </p:sp>
    </p:spTree>
    <p:extLst>
      <p:ext uri="{BB962C8B-B14F-4D97-AF65-F5344CB8AC3E}">
        <p14:creationId xmlns:p14="http://schemas.microsoft.com/office/powerpoint/2010/main" val="14574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a:t>
            </a:r>
            <a:br>
              <a:rPr lang="en-US" dirty="0"/>
            </a:br>
            <a:r>
              <a:rPr lang="en-US" sz="3200" dirty="0"/>
              <a:t>Serious Injury, Minor Injury, Non-Injury &amp; Hazard</a:t>
            </a:r>
            <a:endParaRPr lang="en-US" dirty="0"/>
          </a:p>
        </p:txBody>
      </p:sp>
      <p:sp>
        <p:nvSpPr>
          <p:cNvPr id="3" name="Text Placeholder 2"/>
          <p:cNvSpPr>
            <a:spLocks noGrp="1"/>
          </p:cNvSpPr>
          <p:nvPr>
            <p:ph type="body" idx="1"/>
          </p:nvPr>
        </p:nvSpPr>
        <p:spPr>
          <a:xfrm>
            <a:off x="1066800" y="2048256"/>
            <a:ext cx="4395216" cy="640080"/>
          </a:xfrm>
        </p:spPr>
        <p:txBody>
          <a:bodyPr>
            <a:normAutofit/>
          </a:bodyPr>
          <a:lstStyle/>
          <a:p>
            <a:r>
              <a:rPr lang="en-US" sz="3200" dirty="0" smtClean="0"/>
              <a:t>Non-Injury Accident</a:t>
            </a:r>
            <a:endParaRPr lang="en-US" sz="3200" dirty="0"/>
          </a:p>
        </p:txBody>
      </p:sp>
      <p:sp>
        <p:nvSpPr>
          <p:cNvPr id="4" name="Content Placeholder 3"/>
          <p:cNvSpPr>
            <a:spLocks noGrp="1"/>
          </p:cNvSpPr>
          <p:nvPr>
            <p:ph sz="half" idx="2"/>
          </p:nvPr>
        </p:nvSpPr>
        <p:spPr>
          <a:xfrm>
            <a:off x="1069848" y="2791968"/>
            <a:ext cx="3404616" cy="2706624"/>
          </a:xfrm>
        </p:spPr>
        <p:txBody>
          <a:bodyPr>
            <a:normAutofit/>
          </a:bodyPr>
          <a:lstStyle/>
          <a:p>
            <a:pPr marL="0" indent="0">
              <a:buNone/>
            </a:pPr>
            <a:r>
              <a:rPr lang="en-US" sz="2400" dirty="0" smtClean="0"/>
              <a:t>Employee </a:t>
            </a:r>
            <a:r>
              <a:rPr lang="en-US" sz="2400" dirty="0"/>
              <a:t>leans to one side of ladder </a:t>
            </a:r>
            <a:r>
              <a:rPr lang="en-US" sz="2400" dirty="0" smtClean="0"/>
              <a:t>to hang art work &amp; </a:t>
            </a:r>
            <a:r>
              <a:rPr lang="en-US" sz="2400" dirty="0"/>
              <a:t>it starts to sway</a:t>
            </a:r>
          </a:p>
        </p:txBody>
      </p:sp>
      <p:sp>
        <p:nvSpPr>
          <p:cNvPr id="5" name="Text Placeholder 4"/>
          <p:cNvSpPr>
            <a:spLocks noGrp="1"/>
          </p:cNvSpPr>
          <p:nvPr>
            <p:ph type="body" sz="quarter" idx="3"/>
          </p:nvPr>
        </p:nvSpPr>
        <p:spPr>
          <a:xfrm>
            <a:off x="7339584" y="2048256"/>
            <a:ext cx="3779520" cy="640080"/>
          </a:xfrm>
        </p:spPr>
        <p:txBody>
          <a:bodyPr>
            <a:normAutofit/>
          </a:bodyPr>
          <a:lstStyle/>
          <a:p>
            <a:r>
              <a:rPr lang="en-US" sz="3200" dirty="0" smtClean="0"/>
              <a:t>Hazards</a:t>
            </a:r>
            <a:endParaRPr lang="en-US" sz="3200" dirty="0"/>
          </a:p>
        </p:txBody>
      </p:sp>
      <p:sp>
        <p:nvSpPr>
          <p:cNvPr id="6" name="Content Placeholder 5"/>
          <p:cNvSpPr>
            <a:spLocks noGrp="1"/>
          </p:cNvSpPr>
          <p:nvPr>
            <p:ph sz="quarter" idx="4"/>
          </p:nvPr>
        </p:nvSpPr>
        <p:spPr>
          <a:xfrm>
            <a:off x="7522464" y="2791968"/>
            <a:ext cx="3108960" cy="3291840"/>
          </a:xfrm>
        </p:spPr>
        <p:txBody>
          <a:bodyPr>
            <a:normAutofit/>
          </a:bodyPr>
          <a:lstStyle/>
          <a:p>
            <a:pPr marL="0" indent="0">
              <a:buNone/>
            </a:pPr>
            <a:r>
              <a:rPr lang="en-US" sz="2400" dirty="0" smtClean="0"/>
              <a:t>Employee </a:t>
            </a:r>
            <a:r>
              <a:rPr lang="en-US" sz="2400" dirty="0"/>
              <a:t>not placing ladder close enough to work </a:t>
            </a:r>
            <a:r>
              <a:rPr lang="en-US" sz="2400" dirty="0" smtClean="0"/>
              <a:t>area</a:t>
            </a:r>
            <a:endParaRPr lang="en-US"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6" t="4623" r="51087" b="4748"/>
          <a:stretch/>
        </p:blipFill>
        <p:spPr bwMode="auto">
          <a:xfrm>
            <a:off x="4450080" y="3453080"/>
            <a:ext cx="2889504" cy="31062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14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1725</TotalTime>
  <Words>1948</Words>
  <Application>Microsoft Office PowerPoint</Application>
  <PresentationFormat>Widescreen</PresentationFormat>
  <Paragraphs>228</Paragraphs>
  <Slides>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Brush Script MT</vt:lpstr>
      <vt:lpstr>Calibri</vt:lpstr>
      <vt:lpstr>Cambria</vt:lpstr>
      <vt:lpstr>Snap ITC</vt:lpstr>
      <vt:lpstr>Trebuchet MS</vt:lpstr>
      <vt:lpstr>Wingdings</vt:lpstr>
      <vt:lpstr>Wingdings 2</vt:lpstr>
      <vt:lpstr>Berlin</vt:lpstr>
      <vt:lpstr>Injury Illness Prevention Program</vt:lpstr>
      <vt:lpstr>Worker Fatalities in California</vt:lpstr>
      <vt:lpstr>Regulations</vt:lpstr>
      <vt:lpstr>Did You Know</vt:lpstr>
      <vt:lpstr>Injury Cost to the District</vt:lpstr>
      <vt:lpstr>Incident VS. Accident</vt:lpstr>
      <vt:lpstr>Safety Analogy </vt:lpstr>
      <vt:lpstr>Examples of Serious Injury, Minor Injury, Non-Injury &amp; Hazard</vt:lpstr>
      <vt:lpstr>Examples of Serious Injury, Minor Injury, Non-Injury &amp; Hazard</vt:lpstr>
      <vt:lpstr>How Does an Injury and Illness Prevention Program Work for You?</vt:lpstr>
      <vt:lpstr>8 Program Elements </vt:lpstr>
      <vt:lpstr>Responsibility</vt:lpstr>
      <vt:lpstr>Employee Compliance</vt:lpstr>
      <vt:lpstr>Communication</vt:lpstr>
      <vt:lpstr>Hazard Assessment</vt:lpstr>
      <vt:lpstr>Accident investigation</vt:lpstr>
      <vt:lpstr>Correcting a hazard</vt:lpstr>
      <vt:lpstr>Training for you</vt:lpstr>
      <vt:lpstr>What training is required?</vt:lpstr>
      <vt:lpstr>Recordkeeping</vt:lpstr>
      <vt:lpstr>For questions contact the Safety Office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Sherman</dc:creator>
  <cp:lastModifiedBy>Sherman Lori</cp:lastModifiedBy>
  <cp:revision>90</cp:revision>
  <cp:lastPrinted>2017-01-20T18:13:39Z</cp:lastPrinted>
  <dcterms:created xsi:type="dcterms:W3CDTF">2014-09-08T05:45:05Z</dcterms:created>
  <dcterms:modified xsi:type="dcterms:W3CDTF">2019-12-26T14:40:47Z</dcterms:modified>
</cp:coreProperties>
</file>